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mkv" ContentType="video/unknown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ags/tag2.xml" ContentType="application/vnd.openxmlformats-officedocument.presentationml.tags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ags/tag6.xml" ContentType="application/vnd.openxmlformats-officedocument.presentationml.tags+xml"/>
  <Override PartName="/ppt/theme/theme5.xml" ContentType="application/vnd.openxmlformats-officedocument.theme+xml"/>
  <Override PartName="/ppt/tags/tag7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comments/comment3.xml" ContentType="application/vnd.openxmlformats-officedocument.presentationml.comments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comments/comment4.xml" ContentType="application/vnd.openxmlformats-officedocument.presentationml.comments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comments/comment5.xml" ContentType="application/vnd.openxmlformats-officedocument.presentationml.comments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93597" r:id="rId4"/>
    <p:sldMasterId id="2147493455" r:id="rId5"/>
    <p:sldMasterId id="2147493599" r:id="rId6"/>
  </p:sldMasterIdLst>
  <p:notesMasterIdLst>
    <p:notesMasterId r:id="rId72"/>
  </p:notesMasterIdLst>
  <p:handoutMasterIdLst>
    <p:handoutMasterId r:id="rId73"/>
  </p:handoutMasterIdLst>
  <p:sldIdLst>
    <p:sldId id="256" r:id="rId7"/>
    <p:sldId id="371" r:id="rId8"/>
    <p:sldId id="378" r:id="rId9"/>
    <p:sldId id="301" r:id="rId10"/>
    <p:sldId id="302" r:id="rId11"/>
    <p:sldId id="303" r:id="rId12"/>
    <p:sldId id="304" r:id="rId13"/>
    <p:sldId id="305" r:id="rId14"/>
    <p:sldId id="306" r:id="rId15"/>
    <p:sldId id="307" r:id="rId16"/>
    <p:sldId id="308" r:id="rId17"/>
    <p:sldId id="309" r:id="rId18"/>
    <p:sldId id="310" r:id="rId19"/>
    <p:sldId id="311" r:id="rId20"/>
    <p:sldId id="312" r:id="rId21"/>
    <p:sldId id="313" r:id="rId22"/>
    <p:sldId id="314" r:id="rId23"/>
    <p:sldId id="315" r:id="rId24"/>
    <p:sldId id="316" r:id="rId25"/>
    <p:sldId id="373" r:id="rId26"/>
    <p:sldId id="370" r:id="rId27"/>
    <p:sldId id="369" r:id="rId28"/>
    <p:sldId id="374" r:id="rId29"/>
    <p:sldId id="318" r:id="rId30"/>
    <p:sldId id="320" r:id="rId31"/>
    <p:sldId id="323" r:id="rId32"/>
    <p:sldId id="324" r:id="rId33"/>
    <p:sldId id="325" r:id="rId34"/>
    <p:sldId id="327" r:id="rId35"/>
    <p:sldId id="328" r:id="rId36"/>
    <p:sldId id="329" r:id="rId37"/>
    <p:sldId id="368" r:id="rId38"/>
    <p:sldId id="330" r:id="rId39"/>
    <p:sldId id="366" r:id="rId40"/>
    <p:sldId id="331" r:id="rId41"/>
    <p:sldId id="367" r:id="rId42"/>
    <p:sldId id="381" r:id="rId43"/>
    <p:sldId id="382" r:id="rId44"/>
    <p:sldId id="375" r:id="rId45"/>
    <p:sldId id="359" r:id="rId46"/>
    <p:sldId id="360" r:id="rId47"/>
    <p:sldId id="333" r:id="rId48"/>
    <p:sldId id="337" r:id="rId49"/>
    <p:sldId id="339" r:id="rId50"/>
    <p:sldId id="376" r:id="rId51"/>
    <p:sldId id="343" r:id="rId52"/>
    <p:sldId id="344" r:id="rId53"/>
    <p:sldId id="345" r:id="rId54"/>
    <p:sldId id="361" r:id="rId55"/>
    <p:sldId id="347" r:id="rId56"/>
    <p:sldId id="348" r:id="rId57"/>
    <p:sldId id="362" r:id="rId58"/>
    <p:sldId id="352" r:id="rId59"/>
    <p:sldId id="353" r:id="rId60"/>
    <p:sldId id="354" r:id="rId61"/>
    <p:sldId id="363" r:id="rId62"/>
    <p:sldId id="364" r:id="rId63"/>
    <p:sldId id="377" r:id="rId64"/>
    <p:sldId id="350" r:id="rId65"/>
    <p:sldId id="355" r:id="rId66"/>
    <p:sldId id="349" r:id="rId67"/>
    <p:sldId id="357" r:id="rId68"/>
    <p:sldId id="358" r:id="rId69"/>
    <p:sldId id="380" r:id="rId70"/>
    <p:sldId id="299" r:id="rId71"/>
  </p:sldIdLst>
  <p:sldSz cx="9144000" cy="6858000" type="screen4x3"/>
  <p:notesSz cx="7023100" cy="9309100"/>
  <p:custDataLst>
    <p:tags r:id="rId74"/>
  </p:custDataLst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  <p15:guide id="3" pos="2880" userDrawn="1">
          <p15:clr>
            <a:srgbClr val="A4A3A4"/>
          </p15:clr>
        </p15:guide>
        <p15:guide id="4" orient="horz" pos="4319" userDrawn="1">
          <p15:clr>
            <a:srgbClr val="A4A3A4"/>
          </p15:clr>
        </p15:guide>
        <p15:guide id="5" userDrawn="1">
          <p15:clr>
            <a:srgbClr val="A4A3A4"/>
          </p15:clr>
        </p15:guide>
        <p15:guide id="6" orient="horz" pos="3808" userDrawn="1">
          <p15:clr>
            <a:srgbClr val="A4A3A4"/>
          </p15:clr>
        </p15:guide>
        <p15:guide id="7" orient="horz" pos="361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lang, Pavel" initials="KP" lastIdx="8" clrIdx="0">
    <p:extLst>
      <p:ext uri="{19B8F6BF-5375-455C-9EA6-DF929625EA0E}">
        <p15:presenceInfo xmlns:p15="http://schemas.microsoft.com/office/powerpoint/2012/main" userId="S-1-5-21-3588447096-1463914-869570945-832978" providerId="AD"/>
      </p:ext>
    </p:extLst>
  </p:cmAuthor>
  <p:cmAuthor id="2" name="Gomola, Alojz" initials="GA" lastIdx="23" clrIdx="1">
    <p:extLst>
      <p:ext uri="{19B8F6BF-5375-455C-9EA6-DF929625EA0E}">
        <p15:presenceInfo xmlns:p15="http://schemas.microsoft.com/office/powerpoint/2012/main" userId="S-1-5-21-3588447096-1463914-869570945-143220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EE3124"/>
    <a:srgbClr val="7F7F7F"/>
    <a:srgbClr val="595959"/>
    <a:srgbClr val="E71D1D"/>
    <a:srgbClr val="EB2819"/>
    <a:srgbClr val="E420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726" autoAdjust="0"/>
    <p:restoredTop sz="95280" autoAdjust="0"/>
  </p:normalViewPr>
  <p:slideViewPr>
    <p:cSldViewPr snapToGrid="0" snapToObjects="1">
      <p:cViewPr varScale="1">
        <p:scale>
          <a:sx n="87" d="100"/>
          <a:sy n="87" d="100"/>
        </p:scale>
        <p:origin x="768" y="62"/>
      </p:cViewPr>
      <p:guideLst>
        <p:guide orient="horz" pos="1620"/>
        <p:guide orient="horz" pos="2160"/>
        <p:guide pos="2880"/>
        <p:guide orient="horz" pos="4319"/>
        <p:guide/>
        <p:guide orient="horz" pos="3808"/>
        <p:guide orient="horz" pos="3611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 snapToGrid="0" snapToObjects="1">
      <p:cViewPr varScale="1">
        <p:scale>
          <a:sx n="81" d="100"/>
          <a:sy n="81" d="100"/>
        </p:scale>
        <p:origin x="3858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50" Type="http://schemas.openxmlformats.org/officeDocument/2006/relationships/slide" Target="slides/slide44.xml"/><Relationship Id="rId55" Type="http://schemas.openxmlformats.org/officeDocument/2006/relationships/slide" Target="slides/slide49.xml"/><Relationship Id="rId63" Type="http://schemas.openxmlformats.org/officeDocument/2006/relationships/slide" Target="slides/slide57.xml"/><Relationship Id="rId68" Type="http://schemas.openxmlformats.org/officeDocument/2006/relationships/slide" Target="slides/slide62.xml"/><Relationship Id="rId76" Type="http://schemas.openxmlformats.org/officeDocument/2006/relationships/presProps" Target="presProps.xml"/><Relationship Id="rId7" Type="http://schemas.openxmlformats.org/officeDocument/2006/relationships/slide" Target="slides/slide1.xml"/><Relationship Id="rId71" Type="http://schemas.openxmlformats.org/officeDocument/2006/relationships/slide" Target="slides/slide65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slide" Target="slides/slide47.xml"/><Relationship Id="rId58" Type="http://schemas.openxmlformats.org/officeDocument/2006/relationships/slide" Target="slides/slide52.xml"/><Relationship Id="rId66" Type="http://schemas.openxmlformats.org/officeDocument/2006/relationships/slide" Target="slides/slide60.xml"/><Relationship Id="rId74" Type="http://schemas.openxmlformats.org/officeDocument/2006/relationships/tags" Target="tags/tag1.xml"/><Relationship Id="rId79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61" Type="http://schemas.openxmlformats.org/officeDocument/2006/relationships/slide" Target="slides/slide55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Relationship Id="rId60" Type="http://schemas.openxmlformats.org/officeDocument/2006/relationships/slide" Target="slides/slide54.xml"/><Relationship Id="rId65" Type="http://schemas.openxmlformats.org/officeDocument/2006/relationships/slide" Target="slides/slide59.xml"/><Relationship Id="rId73" Type="http://schemas.openxmlformats.org/officeDocument/2006/relationships/handoutMaster" Target="handoutMasters/handoutMaster1.xml"/><Relationship Id="rId78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slide" Target="slides/slide50.xml"/><Relationship Id="rId64" Type="http://schemas.openxmlformats.org/officeDocument/2006/relationships/slide" Target="slides/slide58.xml"/><Relationship Id="rId69" Type="http://schemas.openxmlformats.org/officeDocument/2006/relationships/slide" Target="slides/slide63.xml"/><Relationship Id="rId77" Type="http://schemas.openxmlformats.org/officeDocument/2006/relationships/viewProps" Target="viewProps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72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slide" Target="slides/slide53.xml"/><Relationship Id="rId67" Type="http://schemas.openxmlformats.org/officeDocument/2006/relationships/slide" Target="slides/slide61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slide" Target="slides/slide48.xml"/><Relationship Id="rId62" Type="http://schemas.openxmlformats.org/officeDocument/2006/relationships/slide" Target="slides/slide56.xml"/><Relationship Id="rId70" Type="http://schemas.openxmlformats.org/officeDocument/2006/relationships/slide" Target="slides/slide64.xml"/><Relationship Id="rId75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slide" Target="slides/slide5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01-25T17:19:54.448" idx="18">
    <p:pos x="5441" y="539"/>
    <p:text>Check Field of View/Vision,
Check thesis</p:text>
    <p:extLst>
      <p:ext uri="{C676402C-5697-4E1C-873F-D02D1690AC5C}">
        <p15:threadingInfo xmlns:p15="http://schemas.microsoft.com/office/powerpoint/2012/main" timeZoneBias="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01-25T17:21:42.808" idx="19">
    <p:pos x="5123" y="3362"/>
    <p:text>Reach set approximation</p:text>
    <p:extLst>
      <p:ext uri="{C676402C-5697-4E1C-873F-D02D1690AC5C}">
        <p15:threadingInfo xmlns:p15="http://schemas.microsoft.com/office/powerpoint/2012/main" timeZoneBias="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01-25T17:22:18.260" idx="20">
    <p:pos x="4032" y="665"/>
    <p:text>Try to get continious LiDAR scan - example of LiDAR data</p:text>
    <p:extLst>
      <p:ext uri="{C676402C-5697-4E1C-873F-D02D1690AC5C}">
        <p15:threadingInfo xmlns:p15="http://schemas.microsoft.com/office/powerpoint/2012/main" timeZoneBias="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01-25T17:23:44.704" idx="21">
    <p:pos x="5349" y="318"/>
    <p:text>Put the legend saying:</p:text>
    <p:extLst>
      <p:ext uri="{C676402C-5697-4E1C-873F-D02D1690AC5C}">
        <p15:threadingInfo xmlns:p15="http://schemas.microsoft.com/office/powerpoint/2012/main" timeZoneBias="0"/>
      </p:ext>
    </p:extLst>
  </p:cm>
  <p:cm authorId="2" dt="2019-01-25T17:24:31.107" idx="22">
    <p:pos x="5349" y="414"/>
    <p:text>Mock trajectorie or redraw the picture</p:text>
    <p:extLst>
      <p:ext uri="{C676402C-5697-4E1C-873F-D02D1690AC5C}">
        <p15:threadingInfo xmlns:p15="http://schemas.microsoft.com/office/powerpoint/2012/main" timeZoneBias="0">
          <p15:parentCm authorId="2" idx="21"/>
        </p15:threadingInfo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01-25T17:24:50.814" idx="23">
    <p:pos x="5159" y="318"/>
    <p:text>Prolong a trajectory to the waypoint</p:text>
    <p:extLst>
      <p:ext uri="{C676402C-5697-4E1C-873F-D02D1690AC5C}">
        <p15:threadingInfo xmlns:p15="http://schemas.microsoft.com/office/powerpoint/2012/main" timeZoneBias="0"/>
      </p:ext>
    </p:extLst>
  </p:cm>
</p:cmLst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tags" Target="../tags/tag7.xml"/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238" cy="465138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8275" y="0"/>
            <a:ext cx="3043238" cy="465138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857D4563-C991-442D-B3F0-C1A43D578CC3}" type="datetimeFigureOut">
              <a:rPr lang="en-US"/>
              <a:pPr>
                <a:defRPr/>
              </a:pPr>
              <a:t>2019-01-25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  <p:custDataLst>
              <p:tags r:id="rId2"/>
            </p:custDataLst>
          </p:nvPr>
        </p:nvSpPr>
        <p:spPr>
          <a:xfrm>
            <a:off x="0" y="8842375"/>
            <a:ext cx="7023100" cy="465138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 sz="700" dirty="0">
                <a:solidFill>
                  <a:srgbClr val="7F7F7F"/>
                </a:solidFill>
                <a:latin typeface="Arial" panose="020B0604020202020204" pitchFamily="34" charset="0"/>
              </a:rPr>
              <a:t>Honeywell Internal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8275" y="8842375"/>
            <a:ext cx="3043238" cy="465138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4D0CD540-90A1-4DF6-948E-FB2F838FE87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9711875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tags" Target="../tags/tag6.xml"/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238" cy="465138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8275" y="0"/>
            <a:ext cx="3043238" cy="465138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BA278FD8-54E5-4C24-8F1E-334DBC98CFA6}" type="datetimeFigureOut">
              <a:rPr lang="en-US"/>
              <a:pPr>
                <a:defRPr/>
              </a:pPr>
              <a:t>2019-01-25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4275" y="698500"/>
            <a:ext cx="4654550" cy="34909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324" tIns="46662" rIns="93324" bIns="46662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21188"/>
            <a:ext cx="5619750" cy="4189412"/>
          </a:xfrm>
          <a:prstGeom prst="rect">
            <a:avLst/>
          </a:prstGeom>
        </p:spPr>
        <p:txBody>
          <a:bodyPr vert="horz" lIns="93324" tIns="46662" rIns="93324" bIns="46662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  <p:custDataLst>
              <p:tags r:id="rId2"/>
            </p:custDataLst>
          </p:nvPr>
        </p:nvSpPr>
        <p:spPr>
          <a:xfrm>
            <a:off x="0" y="8842375"/>
            <a:ext cx="7023100" cy="465138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lang="en-US" sz="700" b="0" i="0" u="none">
                <a:solidFill>
                  <a:srgbClr val="7F7F7F"/>
                </a:solidFill>
                <a:latin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dirty="0"/>
              <a:t>Honeywell Internal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8275" y="8842375"/>
            <a:ext cx="3043238" cy="465138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07F80455-CF11-4877-AD7A-70AE5CB739B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6841516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Good Afternoon, </a:t>
            </a:r>
          </a:p>
          <a:p>
            <a:endParaRPr lang="en-US" dirty="0"/>
          </a:p>
          <a:p>
            <a:r>
              <a:rPr lang="en-US" dirty="0"/>
              <a:t>My name is Alojz Gomola</a:t>
            </a:r>
          </a:p>
          <a:p>
            <a:endParaRPr lang="en-US" dirty="0"/>
          </a:p>
          <a:p>
            <a:r>
              <a:rPr lang="en-US" dirty="0"/>
              <a:t>I am working for Honeywell under Marie </a:t>
            </a:r>
            <a:r>
              <a:rPr lang="en-US" dirty="0" err="1"/>
              <a:t>Curiie</a:t>
            </a:r>
            <a:r>
              <a:rPr lang="en-US" dirty="0"/>
              <a:t> project </a:t>
            </a:r>
            <a:r>
              <a:rPr lang="en-US" dirty="0" err="1"/>
              <a:t>MarineUAS</a:t>
            </a:r>
            <a:endParaRPr lang="en-US" dirty="0"/>
          </a:p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 am here to talk about Obstacle Avoidance Based On Reach Sets</a:t>
            </a: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34140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Rinse and Repeat,</a:t>
            </a:r>
          </a:p>
          <a:p>
            <a:endParaRPr lang="en-US" dirty="0"/>
          </a:p>
          <a:p>
            <a:r>
              <a:rPr lang="en-US" dirty="0"/>
              <a:t>Same as before we get to Decision Point,</a:t>
            </a:r>
          </a:p>
          <a:p>
            <a:endParaRPr lang="en-US" dirty="0"/>
          </a:p>
          <a:p>
            <a:r>
              <a:rPr lang="en-US" dirty="0"/>
              <a:t>Three ways lies ahead only one leads to Goal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28510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we take the right way,</a:t>
            </a:r>
          </a:p>
          <a:p>
            <a:endParaRPr lang="en-US" dirty="0"/>
          </a:p>
          <a:p>
            <a:r>
              <a:rPr lang="en-US" dirty="0"/>
              <a:t>We can see a Goal of our journey …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34154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Just Reach it and we are fine, </a:t>
            </a:r>
          </a:p>
          <a:p>
            <a:endParaRPr lang="en-US" dirty="0"/>
          </a:p>
          <a:p>
            <a:r>
              <a:rPr lang="en-US" dirty="0"/>
              <a:t>Evolving world challenge has been passes, </a:t>
            </a:r>
          </a:p>
          <a:p>
            <a:endParaRPr lang="en-US" dirty="0"/>
          </a:p>
          <a:p>
            <a:r>
              <a:rPr lang="en-US" dirty="0"/>
              <a:t>The Path was not as optimal as in case when we had a map, but we did it</a:t>
            </a:r>
          </a:p>
          <a:p>
            <a:endParaRPr lang="en-US" dirty="0"/>
          </a:p>
          <a:p>
            <a:r>
              <a:rPr lang="en-US" dirty="0"/>
              <a:t>Now lets make life harder again.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57972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are not alone on streets nor in the Airspace.</a:t>
            </a:r>
          </a:p>
          <a:p>
            <a:endParaRPr lang="en-US" dirty="0"/>
          </a:p>
          <a:p>
            <a:r>
              <a:rPr lang="en-US" dirty="0"/>
              <a:t>There are Adversaries, people and Carriages, whom wants to take your sweet spot on the road.</a:t>
            </a:r>
          </a:p>
          <a:p>
            <a:endParaRPr lang="en-US" dirty="0"/>
          </a:p>
          <a:p>
            <a:r>
              <a:rPr lang="en-US" dirty="0"/>
              <a:t>You can use your cat like reflexes to avoid them, you just need to know:</a:t>
            </a:r>
          </a:p>
          <a:p>
            <a:pPr marL="228600" indent="-228600">
              <a:buAutoNum type="arabicPeriod"/>
            </a:pPr>
            <a:r>
              <a:rPr lang="en-US" dirty="0"/>
              <a:t>Their position and heading velocity</a:t>
            </a:r>
          </a:p>
          <a:p>
            <a:pPr marL="228600" indent="-228600">
              <a:buAutoNum type="arabicPeriod"/>
            </a:pPr>
            <a:r>
              <a:rPr lang="en-US" dirty="0"/>
              <a:t>Your own intentions</a:t>
            </a:r>
          </a:p>
          <a:p>
            <a:pPr marL="228600" indent="-228600">
              <a:buAutoNum type="arabicPeriod"/>
            </a:pPr>
            <a:endParaRPr lang="en-US" dirty="0"/>
          </a:p>
          <a:p>
            <a:pPr marL="0" indent="0">
              <a:buNone/>
            </a:pPr>
            <a:r>
              <a:rPr lang="en-US" dirty="0"/>
              <a:t>Now lets make life even harder,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1074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bought a new map, which is not very precise, but still reliable,</a:t>
            </a:r>
          </a:p>
          <a:p>
            <a:endParaRPr lang="en-US" dirty="0"/>
          </a:p>
          <a:p>
            <a:r>
              <a:rPr lang="en-US" dirty="0"/>
              <a:t>You heard many rumors and much more stuff from officials, </a:t>
            </a:r>
          </a:p>
          <a:p>
            <a:endParaRPr lang="en-US" dirty="0"/>
          </a:p>
          <a:p>
            <a:r>
              <a:rPr lang="en-US" dirty="0"/>
              <a:t>You need to clean your head to make a right choice, what is true what is good,</a:t>
            </a:r>
          </a:p>
          <a:p>
            <a:endParaRPr lang="en-US" dirty="0"/>
          </a:p>
          <a:p>
            <a:r>
              <a:rPr lang="en-US" dirty="0"/>
              <a:t>Do not worry my friend Data Fusion is here to help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4798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is a space which is occupied by various groups, </a:t>
            </a:r>
          </a:p>
          <a:p>
            <a:endParaRPr lang="en-US" dirty="0"/>
          </a:p>
          <a:p>
            <a:r>
              <a:rPr lang="en-US" dirty="0"/>
              <a:t>One are kind like Grannies, whom only tell your Grand mother that you get into Fine restaurant</a:t>
            </a:r>
          </a:p>
          <a:p>
            <a:endParaRPr lang="en-US" dirty="0"/>
          </a:p>
          <a:p>
            <a:r>
              <a:rPr lang="en-US" dirty="0"/>
              <a:t>Other are not so kind, like Vigilante Knights which will kill you on the spot (What did you expected from dark ages ?)</a:t>
            </a: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03745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 see the situation on the map, The occupied territory is marked for each group,</a:t>
            </a:r>
          </a:p>
          <a:p>
            <a:endParaRPr lang="en-US" dirty="0"/>
          </a:p>
          <a:p>
            <a:r>
              <a:rPr lang="en-US" dirty="0"/>
              <a:t>The large detour was taken to avid both of them.</a:t>
            </a:r>
          </a:p>
          <a:p>
            <a:endParaRPr lang="en-US" dirty="0"/>
          </a:p>
          <a:p>
            <a:r>
              <a:rPr lang="en-US" dirty="0"/>
              <a:t>Now every problem in Avoidance topic should be addressed right ?</a:t>
            </a:r>
          </a:p>
          <a:p>
            <a:endParaRPr lang="en-US" dirty="0"/>
          </a:p>
          <a:p>
            <a:r>
              <a:rPr lang="en-US" dirty="0"/>
              <a:t>How about weather ?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03822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Weather is bad for our skin, so we try to avoid bad weather,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27129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Dark ages weather was very harsh and very localized, </a:t>
            </a:r>
          </a:p>
          <a:p>
            <a:endParaRPr lang="en-US" dirty="0"/>
          </a:p>
          <a:p>
            <a:r>
              <a:rPr lang="en-US" dirty="0"/>
              <a:t>We have </a:t>
            </a:r>
          </a:p>
          <a:p>
            <a:r>
              <a:rPr lang="en-US" dirty="0"/>
              <a:t>	snowstorm on the left</a:t>
            </a:r>
          </a:p>
          <a:p>
            <a:endParaRPr lang="en-US" dirty="0"/>
          </a:p>
          <a:p>
            <a:r>
              <a:rPr lang="en-US" dirty="0"/>
              <a:t>	Heatwave on the right</a:t>
            </a:r>
          </a:p>
          <a:p>
            <a:endParaRPr lang="en-US" dirty="0"/>
          </a:p>
          <a:p>
            <a:r>
              <a:rPr lang="en-US" dirty="0"/>
              <a:t>Do not worry Grannies and Vigilante is still there, so what now …</a:t>
            </a:r>
          </a:p>
          <a:p>
            <a:endParaRPr lang="en-US" dirty="0"/>
          </a:p>
          <a:p>
            <a:r>
              <a:rPr lang="en-US" dirty="0"/>
              <a:t>We need to break some restrictions and avoid harsher conditions …</a:t>
            </a:r>
          </a:p>
          <a:p>
            <a:endParaRPr lang="en-US" dirty="0"/>
          </a:p>
          <a:p>
            <a:r>
              <a:rPr lang="en-US" dirty="0"/>
              <a:t>There is one more thing to address …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537263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just need to stick to the rules, </a:t>
            </a:r>
          </a:p>
          <a:p>
            <a:endParaRPr lang="en-US" dirty="0"/>
          </a:p>
          <a:p>
            <a:r>
              <a:rPr lang="en-US" dirty="0"/>
              <a:t>Society Norm, traffic regulations, airspace rules and so on ….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8890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 I will start with a problem introduction,</a:t>
            </a:r>
          </a:p>
          <a:p>
            <a:endParaRPr lang="en-US" dirty="0"/>
          </a:p>
          <a:p>
            <a:r>
              <a:rPr lang="en-US" dirty="0"/>
              <a:t>Then I will talk about basic principles of avoidance and framework</a:t>
            </a:r>
          </a:p>
          <a:p>
            <a:endParaRPr lang="en-US" dirty="0"/>
          </a:p>
          <a:p>
            <a:r>
              <a:rPr lang="en-US" dirty="0"/>
              <a:t>I will show latest development  for Autonomous Rules of the Air implementation</a:t>
            </a:r>
          </a:p>
          <a:p>
            <a:endParaRPr lang="en-US" dirty="0"/>
          </a:p>
          <a:p>
            <a:r>
              <a:rPr lang="en-US" dirty="0"/>
              <a:t>At the End I will show difference between Cooperative and Non Cooperative Avoidance Mode</a:t>
            </a: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580580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That was story folks !</a:t>
            </a:r>
          </a:p>
          <a:p>
            <a:endParaRPr lang="en-US" dirty="0"/>
          </a:p>
          <a:p>
            <a:r>
              <a:rPr lang="en-US" dirty="0"/>
              <a:t>Now lets get to the serious talks!</a:t>
            </a:r>
          </a:p>
          <a:p>
            <a:endParaRPr lang="en-US" dirty="0"/>
          </a:p>
          <a:p>
            <a:r>
              <a:rPr lang="en-US" dirty="0"/>
              <a:t>I will introduce terms and process of Obstacle Avoidance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425480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Our main focus is to keep UAS safe while doing its business ,</a:t>
            </a:r>
          </a:p>
          <a:p>
            <a:endParaRPr lang="en-US" dirty="0"/>
          </a:p>
          <a:p>
            <a:r>
              <a:rPr lang="en-US" dirty="0"/>
              <a:t>There are Intruder planes which tell us where we are and tries to not harm UAS</a:t>
            </a:r>
          </a:p>
          <a:p>
            <a:endParaRPr lang="en-US" dirty="0"/>
          </a:p>
          <a:p>
            <a:r>
              <a:rPr lang="en-US" dirty="0"/>
              <a:t>Next are not so kind Adversaries which do not care about UAS nor Active avoidance</a:t>
            </a:r>
          </a:p>
          <a:p>
            <a:endParaRPr lang="en-US" dirty="0"/>
          </a:p>
          <a:p>
            <a:r>
              <a:rPr lang="en-US" dirty="0"/>
              <a:t>Then there is the greatest enemy of UAS, everlasting ground and its related obstacles.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678958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UAS is flying some mission given by set of navigation waypoints </a:t>
            </a:r>
          </a:p>
          <a:p>
            <a:endParaRPr lang="en-US" dirty="0"/>
          </a:p>
          <a:p>
            <a:r>
              <a:rPr lang="en-US" dirty="0"/>
              <a:t>Obstacle enters into Field of Vision, </a:t>
            </a:r>
          </a:p>
          <a:p>
            <a:endParaRPr lang="en-US" dirty="0"/>
          </a:p>
          <a:p>
            <a:r>
              <a:rPr lang="en-US" dirty="0"/>
              <a:t>Our algorithm for  “Reactive” obstacle is triggered.</a:t>
            </a:r>
          </a:p>
          <a:p>
            <a:endParaRPr lang="en-US" dirty="0"/>
          </a:p>
          <a:p>
            <a:r>
              <a:rPr lang="en-US" dirty="0"/>
              <a:t>UAS will avoid the danger and safely finishes the mission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14162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 us look at the “Magic” which I mentioned Earlier.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102740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 of Vehicle control</a:t>
            </a:r>
            <a:r>
              <a:rPr lang="en-US" baseline="0" dirty="0"/>
              <a:t> can be standard closed loop control</a:t>
            </a:r>
          </a:p>
          <a:p>
            <a:r>
              <a:rPr lang="en-US" baseline="0" dirty="0"/>
              <a:t>This has been implemented as prototype in Matlab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E59ADA-CF08-9440-BACD-BF7F5C851E71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1199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Movement automaton is interface</a:t>
            </a:r>
            <a:r>
              <a:rPr lang="en-US" baseline="0" dirty="0"/>
              <a:t> acting between conventional control principles and discrete command chain</a:t>
            </a:r>
          </a:p>
          <a:p>
            <a:endParaRPr lang="en-US" baseline="0" dirty="0"/>
          </a:p>
          <a:p>
            <a:r>
              <a:rPr lang="en-US" baseline="0" dirty="0" err="1"/>
              <a:t>eg</a:t>
            </a:r>
            <a:r>
              <a:rPr lang="en-US" baseline="0" dirty="0"/>
              <a:t>. Move left 2s, move </a:t>
            </a:r>
            <a:r>
              <a:rPr lang="en-US" baseline="0" dirty="0" err="1"/>
              <a:t>strainght</a:t>
            </a:r>
            <a:r>
              <a:rPr lang="en-US" baseline="0" dirty="0"/>
              <a:t> 2s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E59ADA-CF08-9440-BACD-BF7F5C851E71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201574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 of reach set</a:t>
            </a:r>
            <a:r>
              <a:rPr lang="en-US" baseline="0" dirty="0"/>
              <a:t> using my method (red) in Field of vision (aquamarine)</a:t>
            </a:r>
          </a:p>
          <a:p>
            <a:r>
              <a:rPr lang="en-US" baseline="0" dirty="0"/>
              <a:t>There has been implementation of prototype in Matlab (Deterministic version)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E59ADA-CF08-9440-BACD-BF7F5C851E71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191570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reach set is main point of our work, it represents where vehicle can get, </a:t>
            </a:r>
          </a:p>
          <a:p>
            <a:endParaRPr lang="en-US" dirty="0"/>
          </a:p>
          <a:p>
            <a:r>
              <a:rPr lang="en-US" dirty="0"/>
              <a:t>we experimented with GRAPH and TRAJECTORY SET </a:t>
            </a:r>
            <a:r>
              <a:rPr lang="en-US" dirty="0" err="1"/>
              <a:t>representaitons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249313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 of simple mission with 4 waypoints,</a:t>
            </a:r>
            <a:r>
              <a:rPr lang="en-US" baseline="0" dirty="0"/>
              <a:t> implemented as Matlab simulation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E59ADA-CF08-9440-BACD-BF7F5C851E71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5427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</a:t>
            </a:r>
            <a:r>
              <a:rPr lang="en-US" baseline="0" dirty="0"/>
              <a:t> is an example of ADS-B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E59ADA-CF08-9440-BACD-BF7F5C851E71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02547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will tell you nice introduction story for Obstacle avoidance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783159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</a:t>
            </a:r>
            <a:r>
              <a:rPr lang="en-US" baseline="0" dirty="0"/>
              <a:t> the picture you can see example of Flash Lidar scanned area over trajectory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E59ADA-CF08-9440-BACD-BF7F5C851E71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299715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is</a:t>
            </a:r>
            <a:r>
              <a:rPr lang="en-US" baseline="0" dirty="0"/>
              <a:t> example of cuboid coatings (dark blue) with virtual convex coating (magenta, cyan, yellow, red)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E59ADA-CF08-9440-BACD-BF7F5C851E71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630751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interesting process of Avoidance Run consist from following steps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E59ADA-CF08-9440-BACD-BF7F5C851E71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48784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Avoidance Grid we fuse data and divine space into:</a:t>
            </a:r>
          </a:p>
          <a:p>
            <a:endParaRPr lang="en-US" dirty="0"/>
          </a:p>
          <a:p>
            <a:r>
              <a:rPr lang="en-US" dirty="0" err="1"/>
              <a:t>Unseeen</a:t>
            </a:r>
            <a:r>
              <a:rPr lang="en-US" dirty="0"/>
              <a:t> space  yellow U</a:t>
            </a:r>
          </a:p>
          <a:p>
            <a:r>
              <a:rPr lang="en-US" dirty="0"/>
              <a:t>Obstacle space red O</a:t>
            </a:r>
          </a:p>
          <a:p>
            <a:r>
              <a:rPr lang="en-US" dirty="0"/>
              <a:t>Free space White empty space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E59ADA-CF08-9440-BACD-BF7F5C851E71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136597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Then we take the Reach set and project it into Segmented space</a:t>
            </a:r>
          </a:p>
          <a:p>
            <a:endParaRPr lang="en-US" dirty="0"/>
          </a:p>
          <a:p>
            <a:r>
              <a:rPr lang="en-US" dirty="0"/>
              <a:t>You can see many red trajectories are leading into obstacles, </a:t>
            </a:r>
          </a:p>
          <a:p>
            <a:endParaRPr lang="en-US" dirty="0"/>
          </a:p>
          <a:p>
            <a:r>
              <a:rPr lang="en-US" dirty="0"/>
              <a:t>There are some feasible green trajectories which leads to safe end.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E59ADA-CF08-9440-BACD-BF7F5C851E71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126309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see where is possible to fly Now!</a:t>
            </a:r>
          </a:p>
          <a:p>
            <a:endParaRPr lang="en-US" dirty="0"/>
          </a:p>
          <a:p>
            <a:r>
              <a:rPr lang="en-US" dirty="0"/>
              <a:t>The cells where do not lead any feasible trajectories are Red and called Unreachable</a:t>
            </a:r>
          </a:p>
          <a:p>
            <a:endParaRPr lang="en-US" dirty="0"/>
          </a:p>
          <a:p>
            <a:r>
              <a:rPr lang="en-US" dirty="0"/>
              <a:t>The feasible green cells where leads at least one feasible trajectory are called Reachable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E59ADA-CF08-9440-BACD-BF7F5C851E71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476630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we need to find Goal (red point) in green Reachable space</a:t>
            </a:r>
          </a:p>
          <a:p>
            <a:endParaRPr lang="en-US" dirty="0"/>
          </a:p>
          <a:p>
            <a:r>
              <a:rPr lang="en-US" dirty="0"/>
              <a:t>We select feasible trajectory which usually have lowest cost to execute,</a:t>
            </a:r>
          </a:p>
          <a:p>
            <a:endParaRPr lang="en-US" dirty="0"/>
          </a:p>
          <a:p>
            <a:r>
              <a:rPr lang="en-US" dirty="0"/>
              <a:t>Then we need to select a next decision point along it</a:t>
            </a:r>
          </a:p>
          <a:p>
            <a:endParaRPr lang="en-US" dirty="0"/>
          </a:p>
          <a:p>
            <a:r>
              <a:rPr lang="en-US" dirty="0"/>
              <a:t>In decision point we are going to decide what to do next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E59ADA-CF08-9440-BACD-BF7F5C851E71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168821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framework have matured beyond that basic functionality, </a:t>
            </a:r>
          </a:p>
          <a:p>
            <a:endParaRPr lang="en-US" dirty="0"/>
          </a:p>
          <a:p>
            <a:r>
              <a:rPr lang="en-US" dirty="0"/>
              <a:t>Now I will show some advanced examples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772396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Navigation Loop Provides goal waypoint from mission plan</a:t>
            </a:r>
          </a:p>
          <a:p>
            <a:r>
              <a:rPr lang="en-US" dirty="0"/>
              <a:t>	- taken from other work</a:t>
            </a:r>
          </a:p>
          <a:p>
            <a:r>
              <a:rPr lang="en-US" dirty="0"/>
              <a:t>	- very simple</a:t>
            </a:r>
          </a:p>
          <a:p>
            <a:br>
              <a:rPr lang="en-US" dirty="0"/>
            </a:br>
            <a:r>
              <a:rPr lang="en-US" dirty="0"/>
              <a:t>Data fusion is providing probabilistic assessment of situation from following data sources:</a:t>
            </a:r>
          </a:p>
          <a:p>
            <a:pPr lvl="1"/>
            <a:r>
              <a:rPr lang="en-US" dirty="0"/>
              <a:t>-   ADS-B for intruders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Lidar for static obstacles and adversaries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Weather constraints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Control authority directives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Map of obstacles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Restrictions – Geo fencing and others static </a:t>
            </a:r>
            <a:r>
              <a:rPr lang="en-US" dirty="0" err="1"/>
              <a:t>restritions</a:t>
            </a:r>
            <a:endParaRPr lang="en-US" dirty="0"/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These data sources are basically a static and dynamic constraints for UAS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Situation assessment – own module</a:t>
            </a:r>
          </a:p>
          <a:p>
            <a:pPr marL="0" indent="0">
              <a:buFontTx/>
              <a:buNone/>
            </a:pPr>
            <a:r>
              <a:rPr lang="en-US" dirty="0"/>
              <a:t>	- Outside Events   - ex. new intruder arrival</a:t>
            </a:r>
          </a:p>
          <a:p>
            <a:pPr marL="0" indent="0">
              <a:buFontTx/>
              <a:buNone/>
            </a:pPr>
            <a:r>
              <a:rPr lang="en-US" dirty="0"/>
              <a:t>	- Internal Triggers –  ex. reach of decision point</a:t>
            </a:r>
          </a:p>
          <a:p>
            <a:pPr marL="0" indent="0">
              <a:buFontTx/>
              <a:buNone/>
            </a:pPr>
            <a:r>
              <a:rPr lang="en-US" dirty="0"/>
              <a:t>	- Valid Directives – ex. Geofencing around Honeywell CZ27 building</a:t>
            </a:r>
          </a:p>
          <a:p>
            <a:pPr marL="0" indent="0">
              <a:buFontTx/>
              <a:buNone/>
            </a:pPr>
            <a:r>
              <a:rPr lang="en-US" dirty="0"/>
              <a:t>	- Probabilistic situation changes are evaluated – ex increase of danger of bird collision …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It triggers a Avoidance Run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Avoidance Run (Own work) does what I described just not …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000741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framework have matured beyond that basic functionality, </a:t>
            </a:r>
          </a:p>
          <a:p>
            <a:endParaRPr lang="en-US" dirty="0"/>
          </a:p>
          <a:p>
            <a:r>
              <a:rPr lang="en-US" dirty="0"/>
              <a:t>Now I will show some advanced examples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19769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gentleman want to get into the fine restaurant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784520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blue plane is flying in Cyan city, </a:t>
            </a:r>
          </a:p>
          <a:p>
            <a:endParaRPr lang="en-US" dirty="0"/>
          </a:p>
          <a:p>
            <a:r>
              <a:rPr lang="en-US" dirty="0"/>
              <a:t>Trying to reach waypoint marked as green square,</a:t>
            </a:r>
          </a:p>
          <a:p>
            <a:endParaRPr lang="en-US" dirty="0"/>
          </a:p>
          <a:p>
            <a:r>
              <a:rPr lang="en-US" dirty="0"/>
              <a:t>The red line is planned trajectory which is changing every decision frame,</a:t>
            </a:r>
          </a:p>
          <a:p>
            <a:endParaRPr lang="en-US" dirty="0"/>
          </a:p>
          <a:p>
            <a:r>
              <a:rPr lang="en-US" dirty="0"/>
              <a:t>As you can see navigation can solve heavily constrained problem with ease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948774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Well that was for static obstacles, what about moving ones much bigger than our little plane,</a:t>
            </a:r>
          </a:p>
          <a:p>
            <a:endParaRPr lang="en-US" dirty="0"/>
          </a:p>
          <a:p>
            <a:r>
              <a:rPr lang="en-US" dirty="0"/>
              <a:t>The blue plane is trying to avoid a storm</a:t>
            </a:r>
          </a:p>
          <a:p>
            <a:endParaRPr lang="en-US" dirty="0"/>
          </a:p>
          <a:p>
            <a:r>
              <a:rPr lang="en-US" dirty="0"/>
              <a:t>Framework can also comprehend moving obstacles and constraints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35284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led us talk about Rules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754971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Similar to Air Traffic Management there is UAS </a:t>
            </a:r>
            <a:r>
              <a:rPr lang="en-US" dirty="0" err="1"/>
              <a:t>Trafic</a:t>
            </a:r>
            <a:r>
              <a:rPr lang="en-US" dirty="0"/>
              <a:t> Management</a:t>
            </a:r>
          </a:p>
          <a:p>
            <a:endParaRPr lang="en-US" dirty="0"/>
          </a:p>
          <a:p>
            <a:r>
              <a:rPr lang="en-US" dirty="0"/>
              <a:t>Let say an authority which manages own portion of airspace.</a:t>
            </a:r>
          </a:p>
          <a:p>
            <a:endParaRPr lang="en-US" dirty="0"/>
          </a:p>
          <a:p>
            <a:r>
              <a:rPr lang="en-US" dirty="0"/>
              <a:t>Each UAS have Mission control module which is managing the Navigation </a:t>
            </a:r>
          </a:p>
          <a:p>
            <a:endParaRPr lang="en-US" dirty="0"/>
          </a:p>
          <a:p>
            <a:r>
              <a:rPr lang="en-US" dirty="0"/>
              <a:t>Mission Control Module is periodically sending Position notification To UAS Traffic Management</a:t>
            </a:r>
          </a:p>
          <a:p>
            <a:endParaRPr lang="en-US" dirty="0"/>
          </a:p>
          <a:p>
            <a:r>
              <a:rPr lang="en-US" dirty="0"/>
              <a:t>UAS traffic management is monitoring traffic and detecting collision situations and creating Collision Cases,</a:t>
            </a:r>
          </a:p>
          <a:p>
            <a:endParaRPr lang="en-US" dirty="0"/>
          </a:p>
          <a:p>
            <a:r>
              <a:rPr lang="en-US" dirty="0"/>
              <a:t>Collision Case is focused part of UTM control to prevent collision.</a:t>
            </a:r>
          </a:p>
          <a:p>
            <a:endParaRPr lang="en-US" dirty="0"/>
          </a:p>
          <a:p>
            <a:r>
              <a:rPr lang="en-US" dirty="0"/>
              <a:t>Each UAS will receive Resolution advisory to avoid dangerous areas or to change courses,</a:t>
            </a:r>
          </a:p>
          <a:p>
            <a:endParaRPr lang="en-US" dirty="0"/>
          </a:p>
          <a:p>
            <a:r>
              <a:rPr lang="en-US" dirty="0"/>
              <a:t>UTM then monitors the behavior of  dangerous UAS and changes traffic accordingly to it</a:t>
            </a:r>
          </a:p>
          <a:p>
            <a:endParaRPr lang="en-US" dirty="0"/>
          </a:p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(Show stuff meanwhile talking)</a:t>
            </a: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404009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 the mission control level we have implemented Rule Engine</a:t>
            </a:r>
          </a:p>
          <a:p>
            <a:endParaRPr lang="en-US" dirty="0"/>
          </a:p>
          <a:p>
            <a:r>
              <a:rPr lang="en-US" dirty="0"/>
              <a:t>Rule engine is module which oversees process at critical Decision points,</a:t>
            </a:r>
          </a:p>
          <a:p>
            <a:endParaRPr lang="en-US" dirty="0"/>
          </a:p>
          <a:p>
            <a:r>
              <a:rPr lang="en-US" dirty="0"/>
              <a:t>When condition to alter a process are met Rule engine invokes a Rule with a Context.</a:t>
            </a:r>
          </a:p>
          <a:p>
            <a:endParaRPr lang="en-US" dirty="0"/>
          </a:p>
          <a:p>
            <a:r>
              <a:rPr lang="en-US" dirty="0"/>
              <a:t>In the picture there is a example of Speed check,</a:t>
            </a:r>
          </a:p>
          <a:p>
            <a:endParaRPr lang="en-US" dirty="0"/>
          </a:p>
          <a:p>
            <a:r>
              <a:rPr lang="en-US" dirty="0"/>
              <a:t>In Navigation module at velocity recalculation step the rule is invoked, </a:t>
            </a:r>
          </a:p>
          <a:p>
            <a:endParaRPr lang="en-US" dirty="0"/>
          </a:p>
          <a:p>
            <a:r>
              <a:rPr lang="en-US" dirty="0"/>
              <a:t>We observed an intruder which is very slow and we are going to take it down,</a:t>
            </a:r>
          </a:p>
          <a:p>
            <a:endParaRPr lang="en-US" dirty="0"/>
          </a:p>
          <a:p>
            <a:r>
              <a:rPr lang="en-US" dirty="0"/>
              <a:t>We check intruder velocity in rule Condition part </a:t>
            </a:r>
          </a:p>
          <a:p>
            <a:endParaRPr lang="en-US" dirty="0"/>
          </a:p>
          <a:p>
            <a:r>
              <a:rPr lang="en-US" dirty="0"/>
              <a:t>Then we take action to Slow down</a:t>
            </a:r>
          </a:p>
          <a:p>
            <a:endParaRPr lang="en-US" dirty="0"/>
          </a:p>
          <a:p>
            <a:r>
              <a:rPr lang="en-US" dirty="0"/>
              <a:t>(Show stuff meanwhile talking)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877997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lets talk about Rules of the air</a:t>
            </a:r>
          </a:p>
          <a:p>
            <a:endParaRPr lang="en-US" dirty="0"/>
          </a:p>
          <a:p>
            <a:r>
              <a:rPr lang="en-US" dirty="0"/>
              <a:t>Imagine two UAS equipped with our system listening notifications from our UTM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789521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Converging is similar to  T section avoidance </a:t>
            </a:r>
          </a:p>
          <a:p>
            <a:endParaRPr lang="en-US" dirty="0"/>
          </a:p>
          <a:p>
            <a:r>
              <a:rPr lang="en-US" dirty="0"/>
              <a:t>The red plane has right of the way,  </a:t>
            </a:r>
          </a:p>
          <a:p>
            <a:endParaRPr lang="en-US" dirty="0"/>
          </a:p>
          <a:p>
            <a:r>
              <a:rPr lang="en-US" dirty="0"/>
              <a:t>the blue one must avoid</a:t>
            </a:r>
          </a:p>
          <a:p>
            <a:endParaRPr lang="en-US" dirty="0"/>
          </a:p>
          <a:p>
            <a:r>
              <a:rPr lang="en-US" dirty="0"/>
              <a:t>Blue circle is expected collision point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44592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Just read what is on slide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49964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Just read what is on slide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234047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is example implemented in our framework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94114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is a situation, Gentleman is at Home</a:t>
            </a:r>
          </a:p>
          <a:p>
            <a:r>
              <a:rPr lang="en-US" dirty="0"/>
              <a:t>Restaurant is near city center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367044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we have Head On situation</a:t>
            </a:r>
          </a:p>
          <a:p>
            <a:endParaRPr lang="en-US" dirty="0"/>
          </a:p>
          <a:p>
            <a:r>
              <a:rPr lang="en-US" dirty="0"/>
              <a:t>Its like virtual roundabout, none of the UAS has right of the way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400409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Just fly nicely around it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959879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is an example of implementation in our framework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775445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Overtake maneuver very simple,</a:t>
            </a:r>
          </a:p>
          <a:p>
            <a:endParaRPr lang="en-US" dirty="0"/>
          </a:p>
          <a:p>
            <a:r>
              <a:rPr lang="en-US" dirty="0"/>
              <a:t>There is slower red UAS</a:t>
            </a:r>
          </a:p>
          <a:p>
            <a:endParaRPr lang="en-US" dirty="0"/>
          </a:p>
          <a:p>
            <a:r>
              <a:rPr lang="en-US" dirty="0"/>
              <a:t>The blue is very fast and in hurry, </a:t>
            </a:r>
          </a:p>
          <a:p>
            <a:endParaRPr lang="en-US" dirty="0"/>
          </a:p>
          <a:p>
            <a:r>
              <a:rPr lang="en-US" dirty="0"/>
              <a:t>Solution: UTM will calculate red Divergence and Green Convergence waypoint to </a:t>
            </a:r>
          </a:p>
          <a:p>
            <a:endParaRPr lang="en-US" dirty="0"/>
          </a:p>
          <a:p>
            <a:r>
              <a:rPr lang="en-US" dirty="0"/>
              <a:t>enable safe overtake from right</a:t>
            </a:r>
          </a:p>
          <a:p>
            <a:endParaRPr lang="en-US" dirty="0"/>
          </a:p>
          <a:p>
            <a:r>
              <a:rPr lang="en-US" dirty="0"/>
              <a:t>The red UAS has the right of the way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565825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Overtake is over and its possible if and only if there is no officially detected hazard for it.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889349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is an example of overtake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006460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speed difference changes the shape of overtake trajectory,</a:t>
            </a:r>
          </a:p>
          <a:p>
            <a:endParaRPr lang="en-US" dirty="0"/>
          </a:p>
          <a:p>
            <a:r>
              <a:rPr lang="en-US" dirty="0"/>
              <a:t>The turn angle and shape is getting more sharp</a:t>
            </a:r>
          </a:p>
          <a:p>
            <a:endParaRPr lang="en-US" dirty="0"/>
          </a:p>
          <a:p>
            <a:r>
              <a:rPr lang="en-US" dirty="0"/>
              <a:t>Blue trajectory shows overtake with  2x speed difference</a:t>
            </a:r>
          </a:p>
          <a:p>
            <a:endParaRPr lang="en-US" dirty="0"/>
          </a:p>
          <a:p>
            <a:r>
              <a:rPr lang="en-US" dirty="0"/>
              <a:t>Green trajectory shows  overtake with 3x speed difference</a:t>
            </a:r>
          </a:p>
          <a:p>
            <a:endParaRPr lang="en-US" dirty="0"/>
          </a:p>
          <a:p>
            <a:r>
              <a:rPr lang="en-US" dirty="0"/>
              <a:t>Black trajectory shows overtake with 6x speed difference. </a:t>
            </a: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587624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are two modes Cooperative and non cooperative, </a:t>
            </a:r>
          </a:p>
          <a:p>
            <a:endParaRPr lang="en-US" dirty="0"/>
          </a:p>
          <a:p>
            <a:r>
              <a:rPr lang="en-US" dirty="0"/>
              <a:t>our solution supports both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22186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 I will start with Cooperative example, </a:t>
            </a:r>
          </a:p>
          <a:p>
            <a:endParaRPr lang="en-US" dirty="0"/>
          </a:p>
          <a:p>
            <a:r>
              <a:rPr lang="en-US" dirty="0"/>
              <a:t>Each UAS is sending the position notification to UAS </a:t>
            </a:r>
            <a:r>
              <a:rPr lang="en-US" dirty="0" err="1"/>
              <a:t>Trafic</a:t>
            </a:r>
            <a:r>
              <a:rPr lang="en-US" dirty="0"/>
              <a:t> Management</a:t>
            </a:r>
          </a:p>
          <a:p>
            <a:endParaRPr lang="en-US" dirty="0"/>
          </a:p>
          <a:p>
            <a:r>
              <a:rPr lang="en-US" dirty="0"/>
              <a:t>UAS </a:t>
            </a:r>
            <a:r>
              <a:rPr lang="en-US" dirty="0" err="1"/>
              <a:t>Trafic</a:t>
            </a:r>
            <a:r>
              <a:rPr lang="en-US" dirty="0"/>
              <a:t> management:</a:t>
            </a:r>
          </a:p>
          <a:p>
            <a:pPr marL="228600" indent="-228600">
              <a:buAutoNum type="arabicPeriod"/>
            </a:pPr>
            <a:r>
              <a:rPr lang="en-US" dirty="0"/>
              <a:t>Calculates Collision Cases,</a:t>
            </a:r>
          </a:p>
          <a:p>
            <a:pPr marL="228600" indent="-228600">
              <a:buAutoNum type="arabicPeriod"/>
            </a:pPr>
            <a:r>
              <a:rPr lang="en-US" dirty="0"/>
              <a:t>Creates solution</a:t>
            </a:r>
          </a:p>
          <a:p>
            <a:pPr marL="228600" indent="-228600">
              <a:buAutoNum type="arabicPeriod"/>
            </a:pPr>
            <a:r>
              <a:rPr lang="en-US" dirty="0"/>
              <a:t>Send Directives and Monitor directives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373411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is an example how its done</a:t>
            </a:r>
          </a:p>
          <a:p>
            <a:endParaRPr lang="en-US" dirty="0"/>
          </a:p>
          <a:p>
            <a:r>
              <a:rPr lang="en-US" dirty="0"/>
              <a:t>You can see UAS nicely flying around in polite manner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80185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Path planning problem is introduced,</a:t>
            </a:r>
          </a:p>
          <a:p>
            <a:endParaRPr lang="en-US" dirty="0"/>
          </a:p>
          <a:p>
            <a:r>
              <a:rPr lang="en-US" dirty="0"/>
              <a:t>Plan and Execute a Path to Restaurant, </a:t>
            </a:r>
          </a:p>
          <a:p>
            <a:endParaRPr lang="en-US" dirty="0"/>
          </a:p>
          <a:p>
            <a:r>
              <a:rPr lang="en-US" dirty="0"/>
              <a:t>Really simple, nobody is on streets, I have precise and correct information and map,</a:t>
            </a:r>
          </a:p>
          <a:p>
            <a:endParaRPr lang="en-US" dirty="0"/>
          </a:p>
          <a:p>
            <a:r>
              <a:rPr lang="en-US" dirty="0"/>
              <a:t>Now lets make a life harder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3697069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lets get to non cooperative mode,</a:t>
            </a:r>
          </a:p>
          <a:p>
            <a:endParaRPr lang="en-US" dirty="0"/>
          </a:p>
          <a:p>
            <a:r>
              <a:rPr lang="en-US" dirty="0"/>
              <a:t>Each UAS is detecting own collisions, alerting others trough ADS-B</a:t>
            </a:r>
          </a:p>
          <a:p>
            <a:endParaRPr lang="en-US" dirty="0"/>
          </a:p>
          <a:p>
            <a:r>
              <a:rPr lang="en-US" dirty="0"/>
              <a:t>Each UAS is using our statistical engine to calculate own avoidance trajectory </a:t>
            </a:r>
          </a:p>
          <a:p>
            <a:endParaRPr lang="en-US" dirty="0"/>
          </a:p>
          <a:p>
            <a:r>
              <a:rPr lang="en-US" dirty="0"/>
              <a:t>which gave them best possible odds of survival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8794430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is a simulation,</a:t>
            </a:r>
          </a:p>
          <a:p>
            <a:endParaRPr lang="en-US" dirty="0"/>
          </a:p>
          <a:p>
            <a:r>
              <a:rPr lang="en-US" dirty="0"/>
              <a:t>Our advanced statistical model enables to use </a:t>
            </a:r>
            <a:r>
              <a:rPr lang="en-US" dirty="0" err="1"/>
              <a:t>preffered</a:t>
            </a:r>
            <a:r>
              <a:rPr lang="en-US" dirty="0"/>
              <a:t> separation modes, which makes them go really wild</a:t>
            </a:r>
          </a:p>
          <a:p>
            <a:endParaRPr lang="en-US" dirty="0"/>
          </a:p>
          <a:p>
            <a:r>
              <a:rPr lang="en-US" dirty="0"/>
              <a:t>At the one moment you can see that they nearly collided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126959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that is not true</a:t>
            </a:r>
          </a:p>
          <a:p>
            <a:endParaRPr lang="en-US" dirty="0"/>
          </a:p>
          <a:p>
            <a:r>
              <a:rPr lang="en-US" dirty="0"/>
              <a:t>The mutual distance represented by blue line</a:t>
            </a:r>
          </a:p>
          <a:p>
            <a:endParaRPr lang="en-US" dirty="0"/>
          </a:p>
          <a:p>
            <a:r>
              <a:rPr lang="en-US" dirty="0"/>
              <a:t>Never went under collision margin represented by red line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370444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Tell them how great your </a:t>
            </a:r>
            <a:r>
              <a:rPr lang="en-US"/>
              <a:t>solution is …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2597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is a challenge (problem), Map forgotten, </a:t>
            </a:r>
          </a:p>
          <a:p>
            <a:endParaRPr lang="en-US" dirty="0"/>
          </a:p>
          <a:p>
            <a:r>
              <a:rPr lang="en-US" dirty="0"/>
              <a:t>Possibilities to see all of situation are limited.</a:t>
            </a:r>
          </a:p>
          <a:p>
            <a:endParaRPr lang="en-US" dirty="0"/>
          </a:p>
          <a:p>
            <a:r>
              <a:rPr lang="en-US" dirty="0"/>
              <a:t>We still know where is GOAL of our Journey.</a:t>
            </a:r>
          </a:p>
          <a:p>
            <a:endParaRPr lang="en-US" dirty="0"/>
          </a:p>
          <a:p>
            <a:r>
              <a:rPr lang="en-US" dirty="0"/>
              <a:t>There Is a Evolving World Challenge,</a:t>
            </a:r>
          </a:p>
          <a:p>
            <a:endParaRPr lang="en-US" dirty="0"/>
          </a:p>
          <a:p>
            <a:r>
              <a:rPr lang="en-US" dirty="0"/>
              <a:t>Need to make decisions with limited sensory reading is inevitable 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74245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Get to the end of charted territory,  at the DECISION POINT</a:t>
            </a:r>
          </a:p>
          <a:p>
            <a:endParaRPr lang="en-US" dirty="0"/>
          </a:p>
          <a:p>
            <a:r>
              <a:rPr lang="en-US" dirty="0"/>
              <a:t>Crossroad has three ways, </a:t>
            </a:r>
          </a:p>
          <a:p>
            <a:endParaRPr lang="en-US" dirty="0"/>
          </a:p>
          <a:p>
            <a:r>
              <a:rPr lang="en-US" dirty="0"/>
              <a:t>We chose one which gets us closest to our GOAL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48857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new patch of the territory has been revealed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3026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4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3.bin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5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4.bin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ulti-Image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 userDrawn="1"/>
        </p:nvCxnSpPr>
        <p:spPr>
          <a:xfrm>
            <a:off x="2138363" y="6009007"/>
            <a:ext cx="0" cy="492125"/>
          </a:xfrm>
          <a:prstGeom prst="line">
            <a:avLst/>
          </a:prstGeom>
          <a:ln w="952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1"/>
          <p:cNvSpPr>
            <a:spLocks noGrp="1"/>
          </p:cNvSpPr>
          <p:nvPr>
            <p:ph type="body" sz="quarter" idx="13" hasCustomPrompt="1"/>
          </p:nvPr>
        </p:nvSpPr>
        <p:spPr>
          <a:xfrm>
            <a:off x="2147888" y="6221095"/>
            <a:ext cx="4964112" cy="254000"/>
          </a:xfrm>
          <a:prstGeom prst="rect">
            <a:avLst/>
          </a:prstGeom>
          <a:noFill/>
        </p:spPr>
        <p:txBody>
          <a:bodyPr/>
          <a:lstStyle>
            <a:lvl1pPr>
              <a:defRPr sz="1400">
                <a:solidFill>
                  <a:schemeClr val="bg2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>
              <a:buFont typeface="Arial" charset="0"/>
              <a:buNone/>
              <a:defRPr/>
            </a:pPr>
            <a:r>
              <a:rPr lang="en-US" dirty="0"/>
              <a:t>Subtitle if Needed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276226" y="6220145"/>
            <a:ext cx="1862138" cy="249237"/>
          </a:xfrm>
          <a:prstGeom prst="rect">
            <a:avLst/>
          </a:prstGeom>
        </p:spPr>
        <p:txBody>
          <a:bodyPr/>
          <a:lstStyle>
            <a:lvl1pPr algn="r">
              <a:defRPr sz="1400">
                <a:solidFill>
                  <a:schemeClr val="bg2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>
              <a:buFont typeface="Arial" charset="0"/>
              <a:buNone/>
              <a:defRPr/>
            </a:pPr>
            <a:r>
              <a:rPr lang="en-US" dirty="0"/>
              <a:t>Date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276226" y="5959797"/>
            <a:ext cx="1862138" cy="249237"/>
          </a:xfrm>
          <a:prstGeom prst="rect">
            <a:avLst/>
          </a:prstGeom>
        </p:spPr>
        <p:txBody>
          <a:bodyPr/>
          <a:lstStyle>
            <a:lvl1pPr algn="r">
              <a:defRPr sz="1400" baseline="0">
                <a:solidFill>
                  <a:schemeClr val="bg2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>
              <a:buFont typeface="Arial" charset="0"/>
              <a:buNone/>
              <a:defRPr/>
            </a:pPr>
            <a:r>
              <a:rPr lang="en-US" dirty="0"/>
              <a:t>Presenter Name</a:t>
            </a:r>
          </a:p>
        </p:txBody>
      </p:sp>
      <p:sp>
        <p:nvSpPr>
          <p:cNvPr id="15" name="Text Placeholder 1"/>
          <p:cNvSpPr>
            <a:spLocks noGrp="1"/>
          </p:cNvSpPr>
          <p:nvPr>
            <p:ph type="body" sz="quarter" idx="15" hasCustomPrompt="1"/>
          </p:nvPr>
        </p:nvSpPr>
        <p:spPr>
          <a:xfrm>
            <a:off x="2147888" y="5928398"/>
            <a:ext cx="4964112" cy="254000"/>
          </a:xfrm>
          <a:prstGeom prst="rect">
            <a:avLst/>
          </a:prstGeom>
          <a:noFill/>
        </p:spPr>
        <p:txBody>
          <a:bodyPr/>
          <a:lstStyle>
            <a:lvl1pPr>
              <a:defRPr sz="1800" b="1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buFont typeface="Arial" charset="0"/>
              <a:buNone/>
              <a:defRPr/>
            </a:pPr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872585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514578" y="357810"/>
            <a:ext cx="8129894" cy="49861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514350" y="1074738"/>
            <a:ext cx="3981410" cy="53086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tx2"/>
              </a:buClr>
              <a:defRPr/>
            </a:lvl1pPr>
            <a:lvl2pPr marL="457200" indent="-169863">
              <a:buClr>
                <a:schemeClr val="accent2"/>
              </a:buClr>
              <a:defRPr/>
            </a:lvl2pPr>
            <a:lvl3pPr marL="804863" indent="-177800">
              <a:buClr>
                <a:schemeClr val="accent2"/>
              </a:buClr>
              <a:defRPr/>
            </a:lvl3pPr>
            <a:lvl4pPr marL="1201738" indent="-168275">
              <a:buClr>
                <a:schemeClr val="accent2"/>
              </a:buClr>
              <a:buFontTx/>
              <a:buChar char="-"/>
              <a:defRPr sz="1400"/>
            </a:lvl4pPr>
            <a:lvl5pPr marL="1719263" indent="-177800">
              <a:buClr>
                <a:schemeClr val="accent2"/>
              </a:buCl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663290" y="1074738"/>
            <a:ext cx="3981410" cy="53086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tx2"/>
              </a:buClr>
              <a:defRPr/>
            </a:lvl1pPr>
            <a:lvl2pPr marL="457200" indent="-169863">
              <a:buClr>
                <a:schemeClr val="accent2"/>
              </a:buClr>
              <a:defRPr/>
            </a:lvl2pPr>
            <a:lvl3pPr marL="804863" indent="-177800">
              <a:buClr>
                <a:schemeClr val="accent2"/>
              </a:buClr>
              <a:defRPr/>
            </a:lvl3pPr>
            <a:lvl4pPr marL="1201738" indent="-168275">
              <a:buClr>
                <a:schemeClr val="accent2"/>
              </a:buClr>
              <a:buFontTx/>
              <a:buChar char="-"/>
              <a:defRPr sz="1400"/>
            </a:lvl4pPr>
            <a:lvl5pPr marL="1719263" indent="-177800">
              <a:buClr>
                <a:schemeClr val="accent2"/>
              </a:buCl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570C130-3947-5746-9F16-5E7E49C44C4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4567727" y="1000125"/>
            <a:ext cx="0" cy="5476875"/>
          </a:xfrm>
          <a:prstGeom prst="line">
            <a:avLst/>
          </a:prstGeom>
          <a:ln w="9525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1603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with Takeaw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8229600" y="6350000"/>
            <a:ext cx="685800" cy="491810"/>
          </a:xfrm>
          <a:prstGeom prst="rect">
            <a:avLst/>
          </a:prstGeom>
          <a:solidFill>
            <a:schemeClr val="bg1"/>
          </a:solidFill>
          <a:ln w="9525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E27D68-75D7-1046-B88F-55C44A5ED9A6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514350" y="1074738"/>
            <a:ext cx="3981410" cy="504793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tx2"/>
              </a:buClr>
              <a:defRPr/>
            </a:lvl1pPr>
            <a:lvl2pPr marL="457200" indent="-169863">
              <a:buClr>
                <a:schemeClr val="accent2"/>
              </a:buClr>
              <a:defRPr/>
            </a:lvl2pPr>
            <a:lvl3pPr marL="804863" indent="-177800">
              <a:buClr>
                <a:schemeClr val="accent2"/>
              </a:buClr>
              <a:defRPr/>
            </a:lvl3pPr>
            <a:lvl4pPr marL="1201738" indent="-168275">
              <a:buClr>
                <a:schemeClr val="accent2"/>
              </a:buClr>
              <a:buFontTx/>
              <a:buChar char="-"/>
              <a:defRPr sz="1400"/>
            </a:lvl4pPr>
            <a:lvl5pPr marL="1719263" indent="-177800">
              <a:buClr>
                <a:schemeClr val="accent2"/>
              </a:buCl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663290" y="1074738"/>
            <a:ext cx="3981410" cy="504793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tx2"/>
              </a:buClr>
              <a:defRPr/>
            </a:lvl1pPr>
            <a:lvl2pPr marL="457200" indent="-169863">
              <a:buClr>
                <a:schemeClr val="accent2"/>
              </a:buClr>
              <a:defRPr/>
            </a:lvl2pPr>
            <a:lvl3pPr marL="804863" indent="-177800">
              <a:buClr>
                <a:schemeClr val="accent2"/>
              </a:buClr>
              <a:defRPr/>
            </a:lvl3pPr>
            <a:lvl4pPr marL="1201738" indent="-168275">
              <a:buClr>
                <a:schemeClr val="accent2"/>
              </a:buClr>
              <a:buFontTx/>
              <a:buChar char="-"/>
              <a:defRPr sz="1400"/>
            </a:lvl4pPr>
            <a:lvl5pPr marL="1719263" indent="-177800">
              <a:buClr>
                <a:schemeClr val="accent2"/>
              </a:buCl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4567727" y="1000125"/>
            <a:ext cx="0" cy="5248275"/>
          </a:xfrm>
          <a:prstGeom prst="line">
            <a:avLst/>
          </a:prstGeom>
          <a:ln w="9525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ound Single Corner Rectangle 6"/>
          <p:cNvSpPr/>
          <p:nvPr userDrawn="1"/>
        </p:nvSpPr>
        <p:spPr>
          <a:xfrm>
            <a:off x="0" y="6364288"/>
            <a:ext cx="8688388" cy="504825"/>
          </a:xfrm>
          <a:prstGeom prst="round1Rect">
            <a:avLst>
              <a:gd name="adj" fmla="val 50000"/>
            </a:avLst>
          </a:prstGeom>
          <a:solidFill>
            <a:schemeClr val="tx2"/>
          </a:solidFill>
          <a:ln w="190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8" name="Rectangle 7"/>
          <p:cNvSpPr>
            <a:spLocks noChangeArrowheads="1"/>
          </p:cNvSpPr>
          <p:nvPr userDrawn="1"/>
        </p:nvSpPr>
        <p:spPr bwMode="auto">
          <a:xfrm>
            <a:off x="155575" y="6149975"/>
            <a:ext cx="2516188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en-US" sz="700" dirty="0">
                <a:solidFill>
                  <a:schemeClr val="accent2"/>
                </a:solidFill>
                <a:cs typeface="Arial" panose="020B0604020202020204" pitchFamily="34" charset="0"/>
              </a:rPr>
              <a:t>© 2017 by Honeywell International Inc. All rights reserved. 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236538" y="6384610"/>
            <a:ext cx="8297862" cy="4572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13718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Up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 userDrawn="1"/>
        </p:nvCxnSpPr>
        <p:spPr bwMode="auto">
          <a:xfrm flipH="1">
            <a:off x="444500" y="3698875"/>
            <a:ext cx="8215313" cy="0"/>
          </a:xfrm>
          <a:prstGeom prst="line">
            <a:avLst/>
          </a:prstGeom>
          <a:noFill/>
          <a:ln w="1905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5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Straight Connector 7"/>
          <p:cNvCxnSpPr/>
          <p:nvPr userDrawn="1"/>
        </p:nvCxnSpPr>
        <p:spPr bwMode="auto">
          <a:xfrm>
            <a:off x="4605338" y="962025"/>
            <a:ext cx="0" cy="5445125"/>
          </a:xfrm>
          <a:prstGeom prst="line">
            <a:avLst/>
          </a:prstGeom>
          <a:noFill/>
          <a:ln w="1905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5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2" name="Text Placeholder 2"/>
          <p:cNvSpPr>
            <a:spLocks noGrp="1"/>
          </p:cNvSpPr>
          <p:nvPr>
            <p:ph type="body" sz="quarter" idx="18"/>
          </p:nvPr>
        </p:nvSpPr>
        <p:spPr>
          <a:xfrm>
            <a:off x="4694620" y="962652"/>
            <a:ext cx="4071938" cy="262946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tx2"/>
              </a:buClr>
              <a:defRPr sz="1800"/>
            </a:lvl1pPr>
            <a:lvl2pPr marL="457200" indent="-169863">
              <a:buClr>
                <a:schemeClr val="accent2"/>
              </a:buClr>
              <a:defRPr sz="1600"/>
            </a:lvl2pPr>
            <a:lvl3pPr marL="804863" indent="-177800">
              <a:buClr>
                <a:schemeClr val="accent2"/>
              </a:buClr>
              <a:defRPr sz="1400"/>
            </a:lvl3pPr>
            <a:lvl4pPr marL="1201738" indent="-168275">
              <a:buClr>
                <a:schemeClr val="accent2"/>
              </a:buClr>
              <a:buFontTx/>
              <a:buChar char="-"/>
              <a:defRPr sz="1200"/>
            </a:lvl4pPr>
            <a:lvl5pPr marL="1719263" indent="-177800">
              <a:buClr>
                <a:schemeClr val="accent2"/>
              </a:buCl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444500" y="962652"/>
            <a:ext cx="4071938" cy="262946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tx2"/>
              </a:buClr>
              <a:defRPr sz="1800"/>
            </a:lvl1pPr>
            <a:lvl2pPr marL="457200" indent="-169863">
              <a:buClr>
                <a:schemeClr val="accent2"/>
              </a:buClr>
              <a:defRPr sz="1600"/>
            </a:lvl2pPr>
            <a:lvl3pPr marL="804863" indent="-177800">
              <a:buClr>
                <a:schemeClr val="accent2"/>
              </a:buClr>
              <a:defRPr sz="1400"/>
            </a:lvl3pPr>
            <a:lvl4pPr marL="1201738" indent="-168275">
              <a:buClr>
                <a:schemeClr val="accent2"/>
              </a:buClr>
              <a:buFontTx/>
              <a:buChar char="-"/>
              <a:defRPr sz="1200"/>
            </a:lvl4pPr>
            <a:lvl5pPr marL="1719263" indent="-177800">
              <a:buClr>
                <a:schemeClr val="accent2"/>
              </a:buCl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432000" y="331304"/>
            <a:ext cx="8346678" cy="52511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23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4706740" y="3804586"/>
            <a:ext cx="4071938" cy="262946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tx2"/>
              </a:buClr>
              <a:defRPr sz="1800"/>
            </a:lvl1pPr>
            <a:lvl2pPr marL="457200" indent="-169863">
              <a:buClr>
                <a:schemeClr val="accent2"/>
              </a:buClr>
              <a:defRPr sz="1600"/>
            </a:lvl2pPr>
            <a:lvl3pPr marL="804863" indent="-177800">
              <a:buClr>
                <a:schemeClr val="accent2"/>
              </a:buClr>
              <a:defRPr sz="1400"/>
            </a:lvl3pPr>
            <a:lvl4pPr marL="1201738" indent="-168275">
              <a:buClr>
                <a:schemeClr val="accent2"/>
              </a:buClr>
              <a:buFontTx/>
              <a:buChar char="-"/>
              <a:defRPr sz="1200"/>
            </a:lvl4pPr>
            <a:lvl5pPr marL="1719263" indent="-177800">
              <a:buClr>
                <a:schemeClr val="accent2"/>
              </a:buCl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4" name="Text Placeholder 2"/>
          <p:cNvSpPr>
            <a:spLocks noGrp="1"/>
          </p:cNvSpPr>
          <p:nvPr>
            <p:ph type="body" sz="quarter" idx="20"/>
          </p:nvPr>
        </p:nvSpPr>
        <p:spPr>
          <a:xfrm>
            <a:off x="456620" y="3804586"/>
            <a:ext cx="4071938" cy="262946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tx2"/>
              </a:buClr>
              <a:defRPr sz="1800"/>
            </a:lvl1pPr>
            <a:lvl2pPr marL="457200" indent="-169863">
              <a:buClr>
                <a:schemeClr val="accent2"/>
              </a:buClr>
              <a:defRPr sz="1600"/>
            </a:lvl2pPr>
            <a:lvl3pPr marL="804863" indent="-177800">
              <a:buClr>
                <a:schemeClr val="accent2"/>
              </a:buClr>
              <a:defRPr sz="1400"/>
            </a:lvl3pPr>
            <a:lvl4pPr marL="1201738" indent="-168275">
              <a:buClr>
                <a:schemeClr val="accent2"/>
              </a:buClr>
              <a:buFontTx/>
              <a:buChar char="-"/>
              <a:defRPr sz="1200"/>
            </a:lvl4pPr>
            <a:lvl5pPr marL="1719263" indent="-177800">
              <a:buClr>
                <a:schemeClr val="accent2"/>
              </a:buCl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 algn="l">
              <a:defRPr sz="1000" b="1" i="0">
                <a:solidFill>
                  <a:schemeClr val="bg1"/>
                </a:solidFill>
                <a:latin typeface="HelveticaNeue MediumCond"/>
                <a:cs typeface="HelveticaNeue MediumCond"/>
              </a:defRPr>
            </a:lvl1pPr>
          </a:lstStyle>
          <a:p>
            <a:pPr>
              <a:defRPr/>
            </a:pPr>
            <a:fld id="{E075DB8A-71E0-F944-83F6-A83A2D996DB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5316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Up Layout With Takeaw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6324600"/>
            <a:ext cx="9144000" cy="533400"/>
          </a:xfrm>
          <a:prstGeom prst="rect">
            <a:avLst/>
          </a:prstGeom>
          <a:solidFill>
            <a:schemeClr val="bg1"/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9" name="Round Single Corner Rectangle 8"/>
          <p:cNvSpPr/>
          <p:nvPr userDrawn="1"/>
        </p:nvSpPr>
        <p:spPr>
          <a:xfrm>
            <a:off x="0" y="6364288"/>
            <a:ext cx="8688388" cy="504825"/>
          </a:xfrm>
          <a:prstGeom prst="round1Rect">
            <a:avLst>
              <a:gd name="adj" fmla="val 50000"/>
            </a:avLst>
          </a:prstGeom>
          <a:solidFill>
            <a:schemeClr val="tx2"/>
          </a:solidFill>
          <a:ln w="190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0" name="Rectangle 9"/>
          <p:cNvSpPr>
            <a:spLocks noChangeArrowheads="1"/>
          </p:cNvSpPr>
          <p:nvPr userDrawn="1"/>
        </p:nvSpPr>
        <p:spPr bwMode="auto">
          <a:xfrm>
            <a:off x="177800" y="6181725"/>
            <a:ext cx="2516188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en-US" sz="700" dirty="0">
                <a:solidFill>
                  <a:schemeClr val="accent2"/>
                </a:solidFill>
                <a:cs typeface="Arial" panose="020B0604020202020204" pitchFamily="34" charset="0"/>
              </a:rPr>
              <a:t>© 2017 by Honeywell International Inc. All rights reserved. </a:t>
            </a:r>
          </a:p>
        </p:txBody>
      </p:sp>
      <p:cxnSp>
        <p:nvCxnSpPr>
          <p:cNvPr id="12" name="Straight Connector 11"/>
          <p:cNvCxnSpPr/>
          <p:nvPr userDrawn="1"/>
        </p:nvCxnSpPr>
        <p:spPr bwMode="auto">
          <a:xfrm>
            <a:off x="4605338" y="962025"/>
            <a:ext cx="0" cy="5445125"/>
          </a:xfrm>
          <a:prstGeom prst="line">
            <a:avLst/>
          </a:prstGeom>
          <a:noFill/>
          <a:ln w="1905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5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Straight Connector 12"/>
          <p:cNvCxnSpPr/>
          <p:nvPr userDrawn="1"/>
        </p:nvCxnSpPr>
        <p:spPr bwMode="auto">
          <a:xfrm flipH="1">
            <a:off x="444500" y="3579813"/>
            <a:ext cx="8334375" cy="0"/>
          </a:xfrm>
          <a:prstGeom prst="line">
            <a:avLst/>
          </a:prstGeom>
          <a:noFill/>
          <a:ln w="1905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5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8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444500" y="962652"/>
            <a:ext cx="4071938" cy="254479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tx2"/>
              </a:buClr>
              <a:defRPr sz="1800">
                <a:solidFill>
                  <a:schemeClr val="tx1"/>
                </a:solidFill>
              </a:defRPr>
            </a:lvl1pPr>
            <a:lvl2pPr marL="457200" indent="-169863"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2pPr>
            <a:lvl3pPr marL="804863" indent="-177800">
              <a:buClr>
                <a:schemeClr val="accent2"/>
              </a:buClr>
              <a:defRPr sz="1400">
                <a:solidFill>
                  <a:schemeClr val="tx1"/>
                </a:solidFill>
              </a:defRPr>
            </a:lvl3pPr>
            <a:lvl4pPr marL="1201738" indent="-168275">
              <a:buClr>
                <a:schemeClr val="accent2"/>
              </a:buClr>
              <a:buFontTx/>
              <a:buChar char="-"/>
              <a:defRPr sz="1200">
                <a:solidFill>
                  <a:schemeClr val="tx1"/>
                </a:solidFill>
              </a:defRPr>
            </a:lvl4pPr>
            <a:lvl5pPr marL="1719263" indent="-177800">
              <a:buClr>
                <a:schemeClr val="accent2"/>
              </a:buCl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236538" y="6384610"/>
            <a:ext cx="8297862" cy="4572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444119" y="371062"/>
            <a:ext cx="8290241" cy="48535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4706740" y="962652"/>
            <a:ext cx="4071938" cy="254479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tx2"/>
              </a:buClr>
              <a:defRPr sz="1800"/>
            </a:lvl1pPr>
            <a:lvl2pPr marL="457200" indent="-169863">
              <a:buClr>
                <a:schemeClr val="accent2"/>
              </a:buClr>
              <a:buFont typeface="Arial" panose="020B0604020202020204" pitchFamily="34" charset="0"/>
              <a:buChar char="-"/>
              <a:defRPr sz="1600"/>
            </a:lvl2pPr>
            <a:lvl3pPr marL="804863" indent="-177800">
              <a:buClr>
                <a:schemeClr val="accent2"/>
              </a:buClr>
              <a:defRPr sz="1400"/>
            </a:lvl3pPr>
            <a:lvl4pPr marL="1201738" indent="-168275">
              <a:buClr>
                <a:schemeClr val="accent2"/>
              </a:buClr>
              <a:buFontTx/>
              <a:buChar char="-"/>
              <a:defRPr sz="1200"/>
            </a:lvl4pPr>
            <a:lvl5pPr marL="1719263" indent="-177800">
              <a:buClr>
                <a:schemeClr val="accent2"/>
              </a:buCl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20"/>
          </p:nvPr>
        </p:nvSpPr>
        <p:spPr>
          <a:xfrm>
            <a:off x="444119" y="3654408"/>
            <a:ext cx="4071938" cy="254479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tx2"/>
              </a:buClr>
              <a:defRPr sz="1800"/>
            </a:lvl1pPr>
            <a:lvl2pPr marL="457200" indent="-169863">
              <a:buClr>
                <a:schemeClr val="accent2"/>
              </a:buClr>
              <a:defRPr sz="1600"/>
            </a:lvl2pPr>
            <a:lvl3pPr marL="804863" indent="-177800">
              <a:buClr>
                <a:schemeClr val="accent2"/>
              </a:buClr>
              <a:defRPr sz="1400"/>
            </a:lvl3pPr>
            <a:lvl4pPr marL="1201738" indent="-168275">
              <a:buClr>
                <a:schemeClr val="accent2"/>
              </a:buClr>
              <a:buFontTx/>
              <a:buChar char="-"/>
              <a:defRPr sz="1200"/>
            </a:lvl4pPr>
            <a:lvl5pPr marL="1719263" indent="-177800">
              <a:buClr>
                <a:schemeClr val="accent2"/>
              </a:buCl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21"/>
          </p:nvPr>
        </p:nvSpPr>
        <p:spPr>
          <a:xfrm>
            <a:off x="4702775" y="3654408"/>
            <a:ext cx="4071938" cy="254479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tx2"/>
              </a:buClr>
              <a:defRPr sz="1800"/>
            </a:lvl1pPr>
            <a:lvl2pPr marL="457200" indent="-169863">
              <a:buClr>
                <a:schemeClr val="accent2"/>
              </a:buClr>
              <a:defRPr sz="1600"/>
            </a:lvl2pPr>
            <a:lvl3pPr marL="804863" indent="-177800">
              <a:buClr>
                <a:schemeClr val="accent2"/>
              </a:buClr>
              <a:defRPr sz="1400"/>
            </a:lvl3pPr>
            <a:lvl4pPr marL="1201738" indent="-168275">
              <a:buClr>
                <a:schemeClr val="accent2"/>
              </a:buClr>
              <a:buFontTx/>
              <a:buChar char="-"/>
              <a:defRPr sz="1200"/>
            </a:lvl4pPr>
            <a:lvl5pPr marL="1719263" indent="-177800">
              <a:buClr>
                <a:schemeClr val="accent2"/>
              </a:buCl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 algn="l">
              <a:defRPr sz="1000" b="1" i="0">
                <a:solidFill>
                  <a:schemeClr val="bg1"/>
                </a:solidFill>
                <a:latin typeface="HelveticaNeue MediumCond"/>
                <a:cs typeface="HelveticaNeue MediumCond"/>
              </a:defRPr>
            </a:lvl1pPr>
          </a:lstStyle>
          <a:p>
            <a:pPr>
              <a:defRPr/>
            </a:pPr>
            <a:fld id="{8D2DB58E-2992-2040-8E77-3A8E9F68BAB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9455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e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1F74E8-2156-B64F-A723-2FC713503C5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4423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en Layout W/ Takeaw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 userDrawn="1"/>
        </p:nvSpPr>
        <p:spPr bwMode="auto">
          <a:xfrm>
            <a:off x="155575" y="6149975"/>
            <a:ext cx="2516188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en-US" sz="700" dirty="0">
                <a:solidFill>
                  <a:schemeClr val="accent2"/>
                </a:solidFill>
                <a:cs typeface="Arial" panose="020B0604020202020204" pitchFamily="34" charset="0"/>
              </a:rPr>
              <a:t>© 2015 by Honeywell International Inc. All rights reserved. 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6929438" y="6350000"/>
            <a:ext cx="1990725" cy="508000"/>
          </a:xfrm>
          <a:prstGeom prst="rect">
            <a:avLst/>
          </a:prstGeom>
          <a:solidFill>
            <a:schemeClr val="bg1"/>
          </a:solidFill>
          <a:ln w="9525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6" name="Round Single Corner Rectangle 5"/>
          <p:cNvSpPr/>
          <p:nvPr userDrawn="1"/>
        </p:nvSpPr>
        <p:spPr>
          <a:xfrm>
            <a:off x="0" y="6364288"/>
            <a:ext cx="8688388" cy="504825"/>
          </a:xfrm>
          <a:prstGeom prst="round1Rect">
            <a:avLst>
              <a:gd name="adj" fmla="val 50000"/>
            </a:avLst>
          </a:prstGeom>
          <a:solidFill>
            <a:schemeClr val="tx2"/>
          </a:solidFill>
          <a:ln w="190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236538" y="6384610"/>
            <a:ext cx="8297862" cy="4572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C998C0A-3FDF-A343-89AA-469E5F1A16B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5672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2079972"/>
            <a:ext cx="9143999" cy="498475"/>
          </a:xfrm>
        </p:spPr>
        <p:txBody>
          <a:bodyPr/>
          <a:lstStyle>
            <a:lvl1pPr algn="ctr"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C02A9BCE-725C-468B-8544-94EEABCA5C38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8359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35334498"/>
              </p:ext>
            </p:extLst>
          </p:nvPr>
        </p:nvGraphicFramePr>
        <p:xfrm>
          <a:off x="1589" y="1590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04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90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30352" y="357810"/>
            <a:ext cx="7680960" cy="498610"/>
          </a:xfrm>
        </p:spPr>
        <p:txBody>
          <a:bodyPr/>
          <a:lstStyle>
            <a:lvl1pPr>
              <a:defRPr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532340" y="1193483"/>
            <a:ext cx="8046720" cy="4846320"/>
          </a:xfrm>
          <a:prstGeom prst="rect">
            <a:avLst/>
          </a:prstGeom>
        </p:spPr>
        <p:txBody>
          <a:bodyPr/>
          <a:lstStyle>
            <a:lvl1pPr marL="182880" indent="-182880"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bg2"/>
                </a:solidFill>
              </a:defRPr>
            </a:lvl1pPr>
            <a:lvl2pPr marL="3657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600">
                <a:solidFill>
                  <a:schemeClr val="bg2"/>
                </a:solidFill>
              </a:defRPr>
            </a:lvl2pPr>
            <a:lvl3pPr marL="64008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400">
                <a:solidFill>
                  <a:schemeClr val="bg2"/>
                </a:solidFill>
              </a:defRPr>
            </a:lvl3pPr>
            <a:lvl4pPr marL="8229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2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00584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1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6834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impl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209677298"/>
              </p:ext>
            </p:extLst>
          </p:nvPr>
        </p:nvGraphicFramePr>
        <p:xfrm>
          <a:off x="1589" y="1590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28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90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30352" y="357810"/>
            <a:ext cx="7680960" cy="498610"/>
          </a:xfrm>
        </p:spPr>
        <p:txBody>
          <a:bodyPr/>
          <a:lstStyle>
            <a:lvl1pPr>
              <a:defRPr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532341" y="1193483"/>
            <a:ext cx="3927118" cy="4846320"/>
          </a:xfrm>
          <a:prstGeom prst="rect">
            <a:avLst/>
          </a:prstGeom>
        </p:spPr>
        <p:txBody>
          <a:bodyPr/>
          <a:lstStyle>
            <a:lvl1pPr marL="182880" indent="-182880"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bg2"/>
                </a:solidFill>
              </a:defRPr>
            </a:lvl1pPr>
            <a:lvl2pPr marL="3657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600">
                <a:solidFill>
                  <a:schemeClr val="bg2"/>
                </a:solidFill>
              </a:defRPr>
            </a:lvl2pPr>
            <a:lvl3pPr marL="64008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400">
                <a:solidFill>
                  <a:schemeClr val="bg2"/>
                </a:solidFill>
              </a:defRPr>
            </a:lvl3pPr>
            <a:lvl4pPr marL="8229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2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00584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1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 userDrawn="1"/>
        </p:nvCxnSpPr>
        <p:spPr bwMode="auto">
          <a:xfrm>
            <a:off x="4572000" y="1299754"/>
            <a:ext cx="0" cy="4754880"/>
          </a:xfrm>
          <a:prstGeom prst="line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</p:cxnSp>
      <p:sp>
        <p:nvSpPr>
          <p:cNvPr id="7" name="Content Placeholder 4"/>
          <p:cNvSpPr>
            <a:spLocks noGrp="1"/>
          </p:cNvSpPr>
          <p:nvPr>
            <p:ph sz="quarter" idx="14"/>
          </p:nvPr>
        </p:nvSpPr>
        <p:spPr>
          <a:xfrm>
            <a:off x="4686852" y="1193483"/>
            <a:ext cx="3927118" cy="4846320"/>
          </a:xfrm>
          <a:prstGeom prst="rect">
            <a:avLst/>
          </a:prstGeom>
        </p:spPr>
        <p:txBody>
          <a:bodyPr/>
          <a:lstStyle>
            <a:lvl1pPr marL="182880" indent="-182880"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bg2"/>
                </a:solidFill>
              </a:defRPr>
            </a:lvl1pPr>
            <a:lvl2pPr marL="3657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600">
                <a:solidFill>
                  <a:schemeClr val="bg2"/>
                </a:solidFill>
              </a:defRPr>
            </a:lvl2pPr>
            <a:lvl3pPr marL="64008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400">
                <a:solidFill>
                  <a:schemeClr val="bg2"/>
                </a:solidFill>
              </a:defRPr>
            </a:lvl3pPr>
            <a:lvl4pPr marL="8229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2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00584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1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59298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impl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30352" y="357810"/>
            <a:ext cx="7680960" cy="498610"/>
          </a:xfrm>
        </p:spPr>
        <p:txBody>
          <a:bodyPr/>
          <a:lstStyle>
            <a:lvl1pPr>
              <a:defRPr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532341" y="1193485"/>
            <a:ext cx="3927118" cy="2270351"/>
          </a:xfrm>
          <a:prstGeom prst="rect">
            <a:avLst/>
          </a:prstGeom>
        </p:spPr>
        <p:txBody>
          <a:bodyPr/>
          <a:lstStyle>
            <a:lvl1pPr marL="182880" indent="-182880"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bg2"/>
                </a:solidFill>
              </a:defRPr>
            </a:lvl1pPr>
            <a:lvl2pPr marL="3657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600">
                <a:solidFill>
                  <a:schemeClr val="bg2"/>
                </a:solidFill>
              </a:defRPr>
            </a:lvl2pPr>
            <a:lvl3pPr marL="64008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400">
                <a:solidFill>
                  <a:schemeClr val="bg2"/>
                </a:solidFill>
              </a:defRPr>
            </a:lvl3pPr>
            <a:lvl4pPr marL="8229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2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00584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1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 userDrawn="1"/>
        </p:nvCxnSpPr>
        <p:spPr bwMode="auto">
          <a:xfrm>
            <a:off x="4572000" y="1299754"/>
            <a:ext cx="0" cy="4754880"/>
          </a:xfrm>
          <a:prstGeom prst="line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</p:cxnSp>
      <p:sp>
        <p:nvSpPr>
          <p:cNvPr id="7" name="Content Placeholder 4"/>
          <p:cNvSpPr>
            <a:spLocks noGrp="1"/>
          </p:cNvSpPr>
          <p:nvPr>
            <p:ph sz="quarter" idx="14"/>
          </p:nvPr>
        </p:nvSpPr>
        <p:spPr>
          <a:xfrm>
            <a:off x="4686852" y="1193485"/>
            <a:ext cx="3927118" cy="2270351"/>
          </a:xfrm>
          <a:prstGeom prst="rect">
            <a:avLst/>
          </a:prstGeom>
        </p:spPr>
        <p:txBody>
          <a:bodyPr/>
          <a:lstStyle>
            <a:lvl1pPr marL="182880" indent="-182880"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bg2"/>
                </a:solidFill>
              </a:defRPr>
            </a:lvl1pPr>
            <a:lvl2pPr marL="3657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600">
                <a:solidFill>
                  <a:schemeClr val="bg2"/>
                </a:solidFill>
              </a:defRPr>
            </a:lvl2pPr>
            <a:lvl3pPr marL="64008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400">
                <a:solidFill>
                  <a:schemeClr val="bg2"/>
                </a:solidFill>
              </a:defRPr>
            </a:lvl3pPr>
            <a:lvl4pPr marL="8229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2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00584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1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8" name="Straight Connector 7"/>
          <p:cNvCxnSpPr/>
          <p:nvPr userDrawn="1"/>
        </p:nvCxnSpPr>
        <p:spPr bwMode="auto">
          <a:xfrm flipH="1">
            <a:off x="640080" y="3624058"/>
            <a:ext cx="7863840" cy="0"/>
          </a:xfrm>
          <a:prstGeom prst="line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</p:cxnSp>
      <p:sp>
        <p:nvSpPr>
          <p:cNvPr id="9" name="Content Placeholder 4"/>
          <p:cNvSpPr>
            <a:spLocks noGrp="1"/>
          </p:cNvSpPr>
          <p:nvPr>
            <p:ph sz="quarter" idx="15"/>
          </p:nvPr>
        </p:nvSpPr>
        <p:spPr>
          <a:xfrm>
            <a:off x="532341" y="3784285"/>
            <a:ext cx="3927118" cy="2270351"/>
          </a:xfrm>
          <a:prstGeom prst="rect">
            <a:avLst/>
          </a:prstGeom>
        </p:spPr>
        <p:txBody>
          <a:bodyPr/>
          <a:lstStyle>
            <a:lvl1pPr marL="182880" indent="-182880"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bg2"/>
                </a:solidFill>
              </a:defRPr>
            </a:lvl1pPr>
            <a:lvl2pPr marL="3657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600">
                <a:solidFill>
                  <a:schemeClr val="bg2"/>
                </a:solidFill>
              </a:defRPr>
            </a:lvl2pPr>
            <a:lvl3pPr marL="64008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400">
                <a:solidFill>
                  <a:schemeClr val="bg2"/>
                </a:solidFill>
              </a:defRPr>
            </a:lvl3pPr>
            <a:lvl4pPr marL="8229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2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00584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1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4"/>
          <p:cNvSpPr>
            <a:spLocks noGrp="1"/>
          </p:cNvSpPr>
          <p:nvPr>
            <p:ph sz="quarter" idx="16"/>
          </p:nvPr>
        </p:nvSpPr>
        <p:spPr>
          <a:xfrm>
            <a:off x="4686852" y="3784285"/>
            <a:ext cx="3927118" cy="2270351"/>
          </a:xfrm>
          <a:prstGeom prst="rect">
            <a:avLst/>
          </a:prstGeom>
        </p:spPr>
        <p:txBody>
          <a:bodyPr/>
          <a:lstStyle>
            <a:lvl1pPr marL="182880" indent="-182880"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bg2"/>
                </a:solidFill>
              </a:defRPr>
            </a:lvl1pPr>
            <a:lvl2pPr marL="3657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600">
                <a:solidFill>
                  <a:schemeClr val="bg2"/>
                </a:solidFill>
              </a:defRPr>
            </a:lvl2pPr>
            <a:lvl3pPr marL="64008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400">
                <a:solidFill>
                  <a:schemeClr val="bg2"/>
                </a:solidFill>
              </a:defRPr>
            </a:lvl3pPr>
            <a:lvl4pPr marL="8229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2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00584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1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13765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e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357190"/>
            <a:ext cx="7680960" cy="498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4C51A5A2-BC59-4A6D-A7BD-C313B1F7F822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1620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rand-Promise_editable_HORZ_ol_13x9.jp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6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2079972"/>
            <a:ext cx="9143999" cy="498475"/>
          </a:xfrm>
        </p:spPr>
        <p:txBody>
          <a:bodyPr/>
          <a:lstStyle>
            <a:lvl1pPr algn="ctr"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C02A9BCE-725C-468B-8544-94EEABCA5C38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4427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14578" y="357810"/>
            <a:ext cx="8002359" cy="49861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14350" y="1074738"/>
            <a:ext cx="8002588" cy="53086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tx2"/>
              </a:buClr>
              <a:defRPr>
                <a:solidFill>
                  <a:schemeClr val="tx1"/>
                </a:solidFill>
              </a:defRPr>
            </a:lvl1pPr>
            <a:lvl2pPr marL="457200" indent="-169863"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 marL="804863" indent="-177800"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  <a:lvl4pPr marL="1201738" indent="-168275">
              <a:buClr>
                <a:schemeClr val="accent2"/>
              </a:buClr>
              <a:buFontTx/>
              <a:buChar char="-"/>
              <a:defRPr sz="1400">
                <a:solidFill>
                  <a:schemeClr val="tx1"/>
                </a:solidFill>
              </a:defRPr>
            </a:lvl4pPr>
            <a:lvl5pPr marL="1719263" indent="-177800">
              <a:buClr>
                <a:schemeClr val="accent2"/>
              </a:buClr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9814D0C-58DA-754D-96DF-668AE432F1B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5772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Text with Takeaw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60338" y="6364288"/>
            <a:ext cx="8983662" cy="493712"/>
          </a:xfrm>
          <a:prstGeom prst="rect">
            <a:avLst/>
          </a:prstGeom>
          <a:solidFill>
            <a:schemeClr val="bg1"/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6" name="Round Single Corner Rectangle 5"/>
          <p:cNvSpPr/>
          <p:nvPr userDrawn="1"/>
        </p:nvSpPr>
        <p:spPr>
          <a:xfrm>
            <a:off x="0" y="6364288"/>
            <a:ext cx="8688388" cy="504825"/>
          </a:xfrm>
          <a:prstGeom prst="round1Rect">
            <a:avLst>
              <a:gd name="adj" fmla="val 50000"/>
            </a:avLst>
          </a:prstGeom>
          <a:solidFill>
            <a:schemeClr val="tx2"/>
          </a:solidFill>
          <a:ln w="190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7" name="Rectangle 6"/>
          <p:cNvSpPr>
            <a:spLocks noChangeArrowheads="1"/>
          </p:cNvSpPr>
          <p:nvPr userDrawn="1"/>
        </p:nvSpPr>
        <p:spPr bwMode="auto">
          <a:xfrm>
            <a:off x="155575" y="6149975"/>
            <a:ext cx="2516188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en-US" sz="700" dirty="0">
                <a:solidFill>
                  <a:schemeClr val="accent2"/>
                </a:solidFill>
                <a:cs typeface="Arial" panose="020B0604020202020204" pitchFamily="34" charset="0"/>
              </a:rPr>
              <a:t>© 2017 by Honeywell International Inc. All rights reserved. 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514578" y="344558"/>
            <a:ext cx="8123010" cy="51186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16"/>
          </p:nvPr>
        </p:nvSpPr>
        <p:spPr>
          <a:xfrm>
            <a:off x="514350" y="1074738"/>
            <a:ext cx="8002588" cy="5059047"/>
          </a:xfrm>
          <a:prstGeom prst="rect">
            <a:avLst/>
          </a:prstGeom>
        </p:spPr>
        <p:txBody>
          <a:bodyPr>
            <a:normAutofit/>
          </a:bodyPr>
          <a:lstStyle>
            <a:lvl2pPr marL="457200" indent="-169863">
              <a:defRPr/>
            </a:lvl2pPr>
            <a:lvl3pPr marL="804863" indent="-177800">
              <a:defRPr/>
            </a:lvl3pPr>
            <a:lvl4pPr marL="1201738" indent="-168275">
              <a:buClr>
                <a:schemeClr val="tx1">
                  <a:lumMod val="50000"/>
                  <a:lumOff val="50000"/>
                </a:schemeClr>
              </a:buClr>
              <a:buFontTx/>
              <a:buChar char="-"/>
              <a:defRPr sz="1400"/>
            </a:lvl4pPr>
            <a:lvl5pPr marL="1719263" indent="-177800">
              <a:buClr>
                <a:schemeClr val="tx1">
                  <a:lumMod val="50000"/>
                  <a:lumOff val="50000"/>
                </a:schemeClr>
              </a:buCl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236538" y="6384610"/>
            <a:ext cx="8297862" cy="4572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 algn="l">
              <a:defRPr sz="1000" b="1" i="0">
                <a:solidFill>
                  <a:schemeClr val="bg1"/>
                </a:solidFill>
                <a:latin typeface="HelveticaNeue MediumCond"/>
                <a:cs typeface="HelveticaNeue MediumCond"/>
              </a:defRPr>
            </a:lvl1pPr>
          </a:lstStyle>
          <a:p>
            <a:pPr>
              <a:defRPr/>
            </a:pPr>
            <a:fld id="{6A011D3D-470C-6841-80D1-ED00CD69452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432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8.jpeg"/><Relationship Id="rId3" Type="http://schemas.openxmlformats.org/officeDocument/2006/relationships/vmlDrawing" Target="../drawings/vmlDrawing1.vml"/><Relationship Id="rId7" Type="http://schemas.openxmlformats.org/officeDocument/2006/relationships/image" Target="../media/image2.png"/><Relationship Id="rId12" Type="http://schemas.openxmlformats.org/officeDocument/2006/relationships/image" Target="../media/image7.jp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emf"/><Relationship Id="rId11" Type="http://schemas.openxmlformats.org/officeDocument/2006/relationships/image" Target="../media/image6.jpeg"/><Relationship Id="rId5" Type="http://schemas.openxmlformats.org/officeDocument/2006/relationships/oleObject" Target="../embeddings/oleObject1.bin"/><Relationship Id="rId10" Type="http://schemas.openxmlformats.org/officeDocument/2006/relationships/image" Target="../media/image5.jpeg"/><Relationship Id="rId4" Type="http://schemas.openxmlformats.org/officeDocument/2006/relationships/tags" Target="../tags/tag2.xml"/><Relationship Id="rId9" Type="http://schemas.openxmlformats.org/officeDocument/2006/relationships/image" Target="../media/image4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2.vml"/><Relationship Id="rId13" Type="http://schemas.openxmlformats.org/officeDocument/2006/relationships/image" Target="../media/image10.png"/><Relationship Id="rId3" Type="http://schemas.openxmlformats.org/officeDocument/2006/relationships/slideLayout" Target="../slideLayouts/slideLayout4.xml"/><Relationship Id="rId7" Type="http://schemas.openxmlformats.org/officeDocument/2006/relationships/theme" Target="../theme/theme2.xml"/><Relationship Id="rId12" Type="http://schemas.openxmlformats.org/officeDocument/2006/relationships/image" Target="../media/image9.png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6.xml"/><Relationship Id="rId10" Type="http://schemas.openxmlformats.org/officeDocument/2006/relationships/oleObject" Target="../embeddings/oleObject2.bin"/><Relationship Id="rId4" Type="http://schemas.openxmlformats.org/officeDocument/2006/relationships/slideLayout" Target="../slideLayouts/slideLayout5.xml"/><Relationship Id="rId9" Type="http://schemas.openxmlformats.org/officeDocument/2006/relationships/tags" Target="../tags/tag3.xml"/><Relationship Id="rId14" Type="http://schemas.openxmlformats.org/officeDocument/2006/relationships/image" Target="../media/image11.jp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13" Type="http://schemas.openxmlformats.org/officeDocument/2006/relationships/image" Target="../media/image11.jpg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12" Type="http://schemas.openxmlformats.org/officeDocument/2006/relationships/image" Target="file:///\\localhost\Volumes\DMS-Server\Clients\Honeywell%20PPT%20\Honeywell%20-%20Freestanding%20Logos\Honeywell%20-%20Freestanding%20Logo%20RGB.png" TargetMode="Externa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image" Target="../media/image13.png"/><Relationship Id="rId5" Type="http://schemas.openxmlformats.org/officeDocument/2006/relationships/slideLayout" Target="../slideLayouts/slideLayout12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4"/>
            </p:custDataLst>
            <p:extLst>
              <p:ext uri="{D42A27DB-BD31-4B8C-83A1-F6EECF244321}">
                <p14:modId xmlns:p14="http://schemas.microsoft.com/office/powerpoint/2010/main" val="4279673248"/>
              </p:ext>
            </p:extLst>
          </p:nvPr>
        </p:nvGraphicFramePr>
        <p:xfrm>
          <a:off x="1589" y="1590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56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9" y="1590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8" name="Picture 4" descr="Corner-01 copy.png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4332923"/>
            <a:ext cx="9144000" cy="2303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80755" y="6042317"/>
            <a:ext cx="1504536" cy="434925"/>
          </a:xfrm>
          <a:prstGeom prst="rect">
            <a:avLst/>
          </a:prstGeom>
        </p:spPr>
      </p:pic>
      <p:pic>
        <p:nvPicPr>
          <p:cNvPr id="15" name="Picture 5"/>
          <p:cNvPicPr>
            <a:picLocks noChangeAspect="1"/>
          </p:cNvPicPr>
          <p:nvPr userDrawn="1"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01" t="8743" r="4581"/>
          <a:stretch>
            <a:fillRect/>
          </a:stretch>
        </p:blipFill>
        <p:spPr bwMode="auto">
          <a:xfrm>
            <a:off x="1" y="-28514"/>
            <a:ext cx="3481388" cy="56847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6"/>
          <p:cNvPicPr>
            <a:picLocks noChangeAspect="1"/>
          </p:cNvPicPr>
          <p:nvPr userDrawn="1"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8264" y="1973265"/>
            <a:ext cx="2733675" cy="3665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7" descr="Cover - Airplane.jpg"/>
          <p:cNvPicPr>
            <a:picLocks noChangeAspect="1"/>
          </p:cNvPicPr>
          <p:nvPr userDrawn="1"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3464" y="-7938"/>
            <a:ext cx="5570537" cy="1905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3463" y="2021816"/>
            <a:ext cx="2749627" cy="1902822"/>
          </a:xfrm>
          <a:prstGeom prst="rect">
            <a:avLst/>
          </a:prstGeom>
        </p:spPr>
      </p:pic>
      <p:pic>
        <p:nvPicPr>
          <p:cNvPr id="26" name="Picture 25" descr="494348113_low.jpg"/>
          <p:cNvPicPr>
            <a:picLocks noChangeAspect="1"/>
          </p:cNvPicPr>
          <p:nvPr userDrawn="1"/>
        </p:nvPicPr>
        <p:blipFill>
          <a:blip r:embed="rId13" cstate="screen"/>
          <a:srcRect/>
          <a:stretch>
            <a:fillRect/>
          </a:stretch>
        </p:blipFill>
        <p:spPr>
          <a:xfrm>
            <a:off x="3573464" y="4052744"/>
            <a:ext cx="2751136" cy="1587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3114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598" r:id="rId1"/>
  </p:sldLayoutIdLst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hf hdr="0" dt="0"/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2400" kern="12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9pPr>
    </p:titleStyle>
    <p:bodyStyle>
      <a:lvl1pPr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kern="1200">
          <a:solidFill>
            <a:schemeClr val="tx1"/>
          </a:solidFill>
          <a:latin typeface="Helvetica 55 Roman"/>
          <a:ea typeface="Helvetica 55 Roman"/>
          <a:cs typeface="Helvetica 55 Roman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Helvetica Neue"/>
          <a:ea typeface="Helvetica Neue"/>
          <a:cs typeface="Helvetica Neue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SzPct val="90000"/>
        <a:buFont typeface="Courier New" panose="02070309020205020404" pitchFamily="49" charset="0"/>
        <a:buChar char="o"/>
        <a:defRPr sz="1400" kern="1200">
          <a:solidFill>
            <a:schemeClr val="tx1"/>
          </a:solidFill>
          <a:latin typeface="Helvetica Neue"/>
          <a:ea typeface="Helvetica Neue"/>
          <a:cs typeface="Helvetica Neue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Helvetica Neue"/>
          <a:ea typeface="Helvetica Neue"/>
          <a:cs typeface="Helvetica Neue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Helvetica Neue"/>
          <a:ea typeface="Helvetica Neue"/>
          <a:cs typeface="Helvetica Neue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9"/>
            </p:custDataLst>
            <p:extLst>
              <p:ext uri="{D42A27DB-BD31-4B8C-83A1-F6EECF244321}">
                <p14:modId xmlns:p14="http://schemas.microsoft.com/office/powerpoint/2010/main" val="2718301416"/>
              </p:ext>
            </p:extLst>
          </p:nvPr>
        </p:nvGraphicFramePr>
        <p:xfrm>
          <a:off x="1589" y="1590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0" name="think-cell Slide" r:id="rId10" imgW="270" imgH="270" progId="TCLayout.ActiveDocument.1">
                  <p:embed/>
                </p:oleObj>
              </mc:Choice>
              <mc:Fallback>
                <p:oleObj name="think-cell Slide" r:id="rId10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589" y="1590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Picture 8"/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3864" y="2"/>
            <a:ext cx="1810137" cy="1810137"/>
          </a:xfrm>
          <a:prstGeom prst="rect">
            <a:avLst/>
          </a:prstGeom>
        </p:spPr>
      </p:pic>
      <p:sp>
        <p:nvSpPr>
          <p:cNvPr id="3077" name="Title Placeholder 1"/>
          <p:cNvSpPr>
            <a:spLocks noGrp="1"/>
          </p:cNvSpPr>
          <p:nvPr>
            <p:ph type="title"/>
          </p:nvPr>
        </p:nvSpPr>
        <p:spPr bwMode="auto">
          <a:xfrm>
            <a:off x="530352" y="357190"/>
            <a:ext cx="7680960" cy="49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37588" y="2"/>
            <a:ext cx="506413" cy="504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000" b="1" i="0">
                <a:solidFill>
                  <a:schemeClr val="bg2"/>
                </a:solidFill>
                <a:latin typeface="HelveticaNeue MediumCond"/>
                <a:cs typeface="HelveticaNeue MediumCond"/>
              </a:defRPr>
            </a:lvl1pPr>
          </a:lstStyle>
          <a:p>
            <a:pPr>
              <a:defRPr/>
            </a:pPr>
            <a:fld id="{E08EDED3-7124-4562-BC95-43C8B5E7D05F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9270048" y="1297125"/>
            <a:ext cx="182881" cy="4762033"/>
            <a:chOff x="-186689" y="1297123"/>
            <a:chExt cx="182881" cy="4762033"/>
          </a:xfrm>
        </p:grpSpPr>
        <p:cxnSp>
          <p:nvCxnSpPr>
            <p:cNvPr id="18" name="Straight Connector 17"/>
            <p:cNvCxnSpPr>
              <a:cxnSpLocks/>
            </p:cNvCxnSpPr>
            <p:nvPr userDrawn="1"/>
          </p:nvCxnSpPr>
          <p:spPr>
            <a:xfrm rot="16200000">
              <a:off x="-95248" y="5967716"/>
              <a:ext cx="0" cy="18288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>
              <a:cxnSpLocks/>
            </p:cNvCxnSpPr>
            <p:nvPr userDrawn="1"/>
          </p:nvCxnSpPr>
          <p:spPr>
            <a:xfrm rot="16200000">
              <a:off x="-95249" y="1205683"/>
              <a:ext cx="0" cy="18288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 userDrawn="1"/>
        </p:nvGrpSpPr>
        <p:grpSpPr>
          <a:xfrm>
            <a:off x="833437" y="6998401"/>
            <a:ext cx="7406640" cy="182880"/>
            <a:chOff x="833437" y="-184099"/>
            <a:chExt cx="10529888" cy="182880"/>
          </a:xfrm>
        </p:grpSpPr>
        <p:cxnSp>
          <p:nvCxnSpPr>
            <p:cNvPr id="16" name="Straight Connector 15"/>
            <p:cNvCxnSpPr/>
            <p:nvPr userDrawn="1"/>
          </p:nvCxnSpPr>
          <p:spPr>
            <a:xfrm>
              <a:off x="11363325" y="-184099"/>
              <a:ext cx="0" cy="18288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833437" y="-184099"/>
              <a:ext cx="0" cy="18288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/>
          <p:cNvGrpSpPr/>
          <p:nvPr userDrawn="1"/>
        </p:nvGrpSpPr>
        <p:grpSpPr>
          <a:xfrm>
            <a:off x="-309382" y="1297125"/>
            <a:ext cx="182881" cy="4762033"/>
            <a:chOff x="-186689" y="1297123"/>
            <a:chExt cx="182881" cy="4762033"/>
          </a:xfrm>
        </p:grpSpPr>
        <p:cxnSp>
          <p:nvCxnSpPr>
            <p:cNvPr id="26" name="Straight Connector 25"/>
            <p:cNvCxnSpPr>
              <a:cxnSpLocks/>
            </p:cNvCxnSpPr>
            <p:nvPr userDrawn="1"/>
          </p:nvCxnSpPr>
          <p:spPr>
            <a:xfrm rot="16200000">
              <a:off x="-95248" y="5967716"/>
              <a:ext cx="0" cy="18288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cxnSpLocks/>
            </p:cNvCxnSpPr>
            <p:nvPr userDrawn="1"/>
          </p:nvCxnSpPr>
          <p:spPr>
            <a:xfrm rot="16200000">
              <a:off x="-95249" y="1205683"/>
              <a:ext cx="0" cy="18288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/>
          <p:cNvGrpSpPr/>
          <p:nvPr userDrawn="1"/>
        </p:nvGrpSpPr>
        <p:grpSpPr>
          <a:xfrm>
            <a:off x="833437" y="-313168"/>
            <a:ext cx="7406640" cy="182880"/>
            <a:chOff x="833437" y="-184099"/>
            <a:chExt cx="10529888" cy="182880"/>
          </a:xfrm>
        </p:grpSpPr>
        <p:cxnSp>
          <p:nvCxnSpPr>
            <p:cNvPr id="29" name="Straight Connector 28"/>
            <p:cNvCxnSpPr/>
            <p:nvPr userDrawn="1"/>
          </p:nvCxnSpPr>
          <p:spPr>
            <a:xfrm>
              <a:off x="11363325" y="-184099"/>
              <a:ext cx="0" cy="18288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833437" y="-184099"/>
              <a:ext cx="0" cy="18288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67931" y="6473970"/>
            <a:ext cx="1230413" cy="342253"/>
          </a:xfrm>
          <a:prstGeom prst="rect">
            <a:avLst/>
          </a:prstGeom>
        </p:spPr>
      </p:pic>
      <p:sp>
        <p:nvSpPr>
          <p:cNvPr id="24" name="Rectangle 23"/>
          <p:cNvSpPr>
            <a:spLocks noChangeArrowheads="1"/>
          </p:cNvSpPr>
          <p:nvPr userDrawn="1"/>
        </p:nvSpPr>
        <p:spPr bwMode="auto">
          <a:xfrm>
            <a:off x="-71774" y="6505789"/>
            <a:ext cx="7082388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en-US" sz="700" dirty="0">
                <a:solidFill>
                  <a:schemeClr val="bg2"/>
                </a:solidFill>
                <a:cs typeface="Arial" panose="020B0604020202020204" pitchFamily="34" charset="0"/>
              </a:rPr>
              <a:t>© 2018 by Honeywell International Inc. All rights reserved.</a:t>
            </a:r>
          </a:p>
          <a:p>
            <a:pPr eaLnBrk="1" hangingPunct="1">
              <a:defRPr/>
            </a:pPr>
            <a:r>
              <a:rPr lang="en-US" altLang="en-US" sz="700" dirty="0">
                <a:solidFill>
                  <a:schemeClr val="bg2"/>
                </a:solidFill>
                <a:cs typeface="Arial" panose="020B0604020202020204" pitchFamily="34" charset="0"/>
              </a:rPr>
              <a:t>MarineUAS</a:t>
            </a:r>
            <a:r>
              <a:rPr lang="en-US" altLang="en-US" sz="700" baseline="0" dirty="0">
                <a:solidFill>
                  <a:schemeClr val="bg2"/>
                </a:solidFill>
                <a:cs typeface="Arial" panose="020B0604020202020204" pitchFamily="34" charset="0"/>
              </a:rPr>
              <a:t> - </a:t>
            </a:r>
            <a:r>
              <a:rPr lang="en-US" altLang="en-US" sz="700" dirty="0">
                <a:solidFill>
                  <a:schemeClr val="bg2"/>
                </a:solidFill>
                <a:cs typeface="Arial" panose="020B0604020202020204" pitchFamily="34" charset="0"/>
              </a:rPr>
              <a:t>Innovative Training Network on Autonomous Unmanned Aerial Systems for Marine and Coastal Monitoring</a:t>
            </a:r>
          </a:p>
          <a:p>
            <a:pPr eaLnBrk="1" hangingPunct="1">
              <a:defRPr/>
            </a:pPr>
            <a:r>
              <a:rPr lang="en-US" altLang="en-US" sz="700" dirty="0">
                <a:solidFill>
                  <a:schemeClr val="bg2"/>
                </a:solidFill>
                <a:cs typeface="Arial" panose="020B0604020202020204" pitchFamily="34" charset="0"/>
              </a:rPr>
              <a:t>This project has received funding from European Union`s Horizon 2020 research and innovation programme, under the Marie Sklodowska-Curie grant agreement No 642153 </a:t>
            </a:r>
          </a:p>
        </p:txBody>
      </p:sp>
      <p:pic>
        <p:nvPicPr>
          <p:cNvPr id="31" name="Picture 30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9986" y="6385165"/>
            <a:ext cx="1251554" cy="32837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93575" r:id="rId1"/>
    <p:sldLayoutId id="2147493587" r:id="rId2"/>
    <p:sldLayoutId id="2147493588" r:id="rId3"/>
    <p:sldLayoutId id="2147493576" r:id="rId4"/>
    <p:sldLayoutId id="2147493577" r:id="rId5"/>
    <p:sldLayoutId id="2147493594" r:id="rId6"/>
  </p:sldLayoutIdLst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hf hdr="0" ftr="0" dt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lang="en-US" sz="2600" b="1" kern="1200" dirty="0">
          <a:solidFill>
            <a:schemeClr val="bg2"/>
          </a:solidFill>
          <a:latin typeface="Arial" pitchFamily="34" charset="0"/>
          <a:ea typeface="Arial" charset="0"/>
          <a:cs typeface="Arial" pitchFamily="34" charset="0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169863" indent="-169863" algn="l" defTabSz="457200" rtl="0" eaLnBrk="0" fontAlgn="base" hangingPunct="0">
        <a:spcBef>
          <a:spcPct val="20000"/>
        </a:spcBef>
        <a:spcAft>
          <a:spcPct val="0"/>
        </a:spcAft>
        <a:buClr>
          <a:srgbClr val="C00000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itchFamily="34" charset="0"/>
          <a:ea typeface="Arial" charset="0"/>
          <a:cs typeface="Arial" pitchFamily="34" charset="0"/>
        </a:defRPr>
      </a:lvl1pPr>
      <a:lvl2pPr marL="627063" indent="-169863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-"/>
        <a:defRPr kern="1200">
          <a:solidFill>
            <a:schemeClr val="tx1"/>
          </a:solidFill>
          <a:latin typeface="Arial" pitchFamily="34" charset="0"/>
          <a:ea typeface="Arial" charset="0"/>
          <a:cs typeface="Arial" pitchFamily="34" charset="0"/>
        </a:defRPr>
      </a:lvl2pPr>
      <a:lvl3pPr marL="1084263" indent="-169863" algn="l" defTabSz="457200" rtl="0" eaLnBrk="0" fontAlgn="base" hangingPunct="0">
        <a:spcBef>
          <a:spcPct val="20000"/>
        </a:spcBef>
        <a:spcAft>
          <a:spcPct val="0"/>
        </a:spcAft>
        <a:buClr>
          <a:srgbClr val="7F7F7F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Arial" pitchFamily="34" charset="0"/>
          <a:ea typeface="Arial" charset="0"/>
          <a:cs typeface="Arial" pitchFamily="34" charset="0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Helvetica Neue"/>
          <a:ea typeface="Helvetica Neue"/>
          <a:cs typeface="Helvetica Neue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Helvetica Neue"/>
          <a:ea typeface="Helvetica Neue"/>
          <a:cs typeface="Helvetica Neue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 Single Corner Rectangle 1"/>
          <p:cNvSpPr>
            <a:spLocks noChangeAspect="1"/>
          </p:cNvSpPr>
          <p:nvPr/>
        </p:nvSpPr>
        <p:spPr>
          <a:xfrm rot="5400000">
            <a:off x="7772400" y="0"/>
            <a:ext cx="1371600" cy="1371542"/>
          </a:xfrm>
          <a:custGeom>
            <a:avLst/>
            <a:gdLst>
              <a:gd name="connsiteX0" fmla="*/ 0 w 1371600"/>
              <a:gd name="connsiteY0" fmla="*/ 0 h 1532236"/>
              <a:gd name="connsiteX1" fmla="*/ 1142995 w 1371600"/>
              <a:gd name="connsiteY1" fmla="*/ 0 h 1532236"/>
              <a:gd name="connsiteX2" fmla="*/ 1371600 w 1371600"/>
              <a:gd name="connsiteY2" fmla="*/ 228605 h 1532236"/>
              <a:gd name="connsiteX3" fmla="*/ 1371600 w 1371600"/>
              <a:gd name="connsiteY3" fmla="*/ 1532236 h 1532236"/>
              <a:gd name="connsiteX4" fmla="*/ 0 w 1371600"/>
              <a:gd name="connsiteY4" fmla="*/ 1532236 h 1532236"/>
              <a:gd name="connsiteX5" fmla="*/ 0 w 1371600"/>
              <a:gd name="connsiteY5" fmla="*/ 0 h 1532236"/>
              <a:gd name="connsiteX0" fmla="*/ 0 w 1371600"/>
              <a:gd name="connsiteY0" fmla="*/ 0 h 1532236"/>
              <a:gd name="connsiteX1" fmla="*/ 1142995 w 1371600"/>
              <a:gd name="connsiteY1" fmla="*/ 0 h 1532236"/>
              <a:gd name="connsiteX2" fmla="*/ 1371600 w 1371600"/>
              <a:gd name="connsiteY2" fmla="*/ 228605 h 1532236"/>
              <a:gd name="connsiteX3" fmla="*/ 0 w 1371600"/>
              <a:gd name="connsiteY3" fmla="*/ 1532236 h 1532236"/>
              <a:gd name="connsiteX4" fmla="*/ 0 w 1371600"/>
              <a:gd name="connsiteY4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8 h 1532244"/>
              <a:gd name="connsiteX1" fmla="*/ 1142995 w 1142995"/>
              <a:gd name="connsiteY1" fmla="*/ 8 h 1532244"/>
              <a:gd name="connsiteX2" fmla="*/ 0 w 1142995"/>
              <a:gd name="connsiteY2" fmla="*/ 1532244 h 1532244"/>
              <a:gd name="connsiteX3" fmla="*/ 0 w 1142995"/>
              <a:gd name="connsiteY3" fmla="*/ 8 h 1532244"/>
              <a:gd name="connsiteX0" fmla="*/ 0 w 1142995"/>
              <a:gd name="connsiteY0" fmla="*/ 9 h 1532245"/>
              <a:gd name="connsiteX1" fmla="*/ 1142995 w 1142995"/>
              <a:gd name="connsiteY1" fmla="*/ 9 h 1532245"/>
              <a:gd name="connsiteX2" fmla="*/ 0 w 1142995"/>
              <a:gd name="connsiteY2" fmla="*/ 1532245 h 1532245"/>
              <a:gd name="connsiteX3" fmla="*/ 0 w 1142995"/>
              <a:gd name="connsiteY3" fmla="*/ 9 h 1532245"/>
              <a:gd name="connsiteX0" fmla="*/ 0 w 1142995"/>
              <a:gd name="connsiteY0" fmla="*/ 9 h 1532245"/>
              <a:gd name="connsiteX1" fmla="*/ 1142995 w 1142995"/>
              <a:gd name="connsiteY1" fmla="*/ 9 h 1532245"/>
              <a:gd name="connsiteX2" fmla="*/ 0 w 1142995"/>
              <a:gd name="connsiteY2" fmla="*/ 1532245 h 1532245"/>
              <a:gd name="connsiteX3" fmla="*/ 0 w 1142995"/>
              <a:gd name="connsiteY3" fmla="*/ 9 h 1532245"/>
              <a:gd name="connsiteX0" fmla="*/ 0 w 1142995"/>
              <a:gd name="connsiteY0" fmla="*/ 9 h 1532245"/>
              <a:gd name="connsiteX1" fmla="*/ 1142995 w 1142995"/>
              <a:gd name="connsiteY1" fmla="*/ 9 h 1532245"/>
              <a:gd name="connsiteX2" fmla="*/ 0 w 1142995"/>
              <a:gd name="connsiteY2" fmla="*/ 1532245 h 1532245"/>
              <a:gd name="connsiteX3" fmla="*/ 0 w 1142995"/>
              <a:gd name="connsiteY3" fmla="*/ 9 h 1532245"/>
              <a:gd name="connsiteX0" fmla="*/ 4012 w 1147007"/>
              <a:gd name="connsiteY0" fmla="*/ 9 h 1532245"/>
              <a:gd name="connsiteX1" fmla="*/ 1147007 w 1147007"/>
              <a:gd name="connsiteY1" fmla="*/ 9 h 1532245"/>
              <a:gd name="connsiteX2" fmla="*/ 4012 w 1147007"/>
              <a:gd name="connsiteY2" fmla="*/ 1532245 h 1532245"/>
              <a:gd name="connsiteX3" fmla="*/ 4012 w 1147007"/>
              <a:gd name="connsiteY3" fmla="*/ 9 h 1532245"/>
              <a:gd name="connsiteX0" fmla="*/ 0 w 1142995"/>
              <a:gd name="connsiteY0" fmla="*/ 9 h 1532245"/>
              <a:gd name="connsiteX1" fmla="*/ 1142995 w 1142995"/>
              <a:gd name="connsiteY1" fmla="*/ 9 h 1532245"/>
              <a:gd name="connsiteX2" fmla="*/ 0 w 1142995"/>
              <a:gd name="connsiteY2" fmla="*/ 1532245 h 1532245"/>
              <a:gd name="connsiteX3" fmla="*/ 0 w 1142995"/>
              <a:gd name="connsiteY3" fmla="*/ 9 h 1532245"/>
              <a:gd name="connsiteX0" fmla="*/ 0 w 1142995"/>
              <a:gd name="connsiteY0" fmla="*/ 64 h 1532300"/>
              <a:gd name="connsiteX1" fmla="*/ 1142995 w 1142995"/>
              <a:gd name="connsiteY1" fmla="*/ 64 h 1532300"/>
              <a:gd name="connsiteX2" fmla="*/ 0 w 1142995"/>
              <a:gd name="connsiteY2" fmla="*/ 1532300 h 1532300"/>
              <a:gd name="connsiteX3" fmla="*/ 0 w 1142995"/>
              <a:gd name="connsiteY3" fmla="*/ 64 h 1532300"/>
              <a:gd name="connsiteX0" fmla="*/ 0 w 1142995"/>
              <a:gd name="connsiteY0" fmla="*/ 64 h 1532300"/>
              <a:gd name="connsiteX1" fmla="*/ 1142995 w 1142995"/>
              <a:gd name="connsiteY1" fmla="*/ 64 h 1532300"/>
              <a:gd name="connsiteX2" fmla="*/ 0 w 1142995"/>
              <a:gd name="connsiteY2" fmla="*/ 1532300 h 1532300"/>
              <a:gd name="connsiteX3" fmla="*/ 0 w 1142995"/>
              <a:gd name="connsiteY3" fmla="*/ 64 h 1532300"/>
              <a:gd name="connsiteX0" fmla="*/ 0 w 1142995"/>
              <a:gd name="connsiteY0" fmla="*/ 76 h 1532312"/>
              <a:gd name="connsiteX1" fmla="*/ 1142995 w 1142995"/>
              <a:gd name="connsiteY1" fmla="*/ 76 h 1532312"/>
              <a:gd name="connsiteX2" fmla="*/ 0 w 1142995"/>
              <a:gd name="connsiteY2" fmla="*/ 1532312 h 1532312"/>
              <a:gd name="connsiteX3" fmla="*/ 0 w 1142995"/>
              <a:gd name="connsiteY3" fmla="*/ 76 h 1532312"/>
              <a:gd name="connsiteX0" fmla="*/ 0 w 1142995"/>
              <a:gd name="connsiteY0" fmla="*/ 83 h 1532319"/>
              <a:gd name="connsiteX1" fmla="*/ 1142995 w 1142995"/>
              <a:gd name="connsiteY1" fmla="*/ 83 h 1532319"/>
              <a:gd name="connsiteX2" fmla="*/ 0 w 1142995"/>
              <a:gd name="connsiteY2" fmla="*/ 1532319 h 1532319"/>
              <a:gd name="connsiteX3" fmla="*/ 0 w 1142995"/>
              <a:gd name="connsiteY3" fmla="*/ 83 h 1532319"/>
              <a:gd name="connsiteX0" fmla="*/ 0 w 1142995"/>
              <a:gd name="connsiteY0" fmla="*/ 87 h 1532323"/>
              <a:gd name="connsiteX1" fmla="*/ 1142995 w 1142995"/>
              <a:gd name="connsiteY1" fmla="*/ 87 h 1532323"/>
              <a:gd name="connsiteX2" fmla="*/ 0 w 1142995"/>
              <a:gd name="connsiteY2" fmla="*/ 1532323 h 1532323"/>
              <a:gd name="connsiteX3" fmla="*/ 0 w 1142995"/>
              <a:gd name="connsiteY3" fmla="*/ 87 h 1532323"/>
              <a:gd name="connsiteX0" fmla="*/ 0 w 1142995"/>
              <a:gd name="connsiteY0" fmla="*/ 87 h 1532323"/>
              <a:gd name="connsiteX1" fmla="*/ 1142995 w 1142995"/>
              <a:gd name="connsiteY1" fmla="*/ 87 h 1532323"/>
              <a:gd name="connsiteX2" fmla="*/ 0 w 1142995"/>
              <a:gd name="connsiteY2" fmla="*/ 1532323 h 1532323"/>
              <a:gd name="connsiteX3" fmla="*/ 0 w 1142995"/>
              <a:gd name="connsiteY3" fmla="*/ 87 h 1532323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42995" h="1532236">
                <a:moveTo>
                  <a:pt x="0" y="0"/>
                </a:moveTo>
                <a:lnTo>
                  <a:pt x="1142995" y="0"/>
                </a:lnTo>
                <a:cubicBezTo>
                  <a:pt x="511969" y="21249"/>
                  <a:pt x="3930" y="739945"/>
                  <a:pt x="0" y="1532236"/>
                </a:cubicBezTo>
                <a:cubicBezTo>
                  <a:pt x="4519" y="403311"/>
                  <a:pt x="0" y="510745"/>
                  <a:pt x="0" y="0"/>
                </a:cubicBezTo>
                <a:close/>
              </a:path>
            </a:pathLst>
          </a:custGeom>
          <a:solidFill>
            <a:schemeClr val="accent3"/>
          </a:solidFill>
          <a:ln w="9525" cmpd="sng">
            <a:noFill/>
          </a:ln>
          <a:effectLst>
            <a:innerShdw blurRad="127000" dist="25400" dir="2700000">
              <a:schemeClr val="accent3">
                <a:lumMod val="50000"/>
                <a:alpha val="40000"/>
              </a:scheme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3075" name="Title Placeholder 1"/>
          <p:cNvSpPr>
            <a:spLocks noGrp="1"/>
          </p:cNvSpPr>
          <p:nvPr>
            <p:ph type="title"/>
          </p:nvPr>
        </p:nvSpPr>
        <p:spPr bwMode="auto">
          <a:xfrm>
            <a:off x="534988" y="357188"/>
            <a:ext cx="8102600" cy="49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3076" name="Rectangle 23"/>
          <p:cNvSpPr>
            <a:spLocks noChangeArrowheads="1"/>
          </p:cNvSpPr>
          <p:nvPr/>
        </p:nvSpPr>
        <p:spPr bwMode="auto">
          <a:xfrm>
            <a:off x="-71774" y="6505789"/>
            <a:ext cx="7032694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en-US" sz="700" dirty="0">
                <a:solidFill>
                  <a:schemeClr val="accent2"/>
                </a:solidFill>
                <a:cs typeface="Arial" panose="020B0604020202020204" pitchFamily="34" charset="0"/>
              </a:rPr>
              <a:t>© 2017 by Honeywell International Inc. All rights reserved.</a:t>
            </a:r>
          </a:p>
          <a:p>
            <a:pPr eaLnBrk="1" hangingPunct="1">
              <a:defRPr/>
            </a:pPr>
            <a:r>
              <a:rPr lang="en-US" altLang="en-US" sz="700" dirty="0">
                <a:solidFill>
                  <a:schemeClr val="accent2"/>
                </a:solidFill>
                <a:cs typeface="Arial" panose="020B0604020202020204" pitchFamily="34" charset="0"/>
              </a:rPr>
              <a:t>MarineUAS</a:t>
            </a:r>
            <a:r>
              <a:rPr lang="en-US" altLang="en-US" sz="700" baseline="0" dirty="0">
                <a:solidFill>
                  <a:schemeClr val="accent2"/>
                </a:solidFill>
                <a:cs typeface="Arial" panose="020B0604020202020204" pitchFamily="34" charset="0"/>
              </a:rPr>
              <a:t> - </a:t>
            </a:r>
            <a:r>
              <a:rPr lang="en-US" altLang="en-US" sz="700" dirty="0">
                <a:solidFill>
                  <a:schemeClr val="accent2"/>
                </a:solidFill>
                <a:cs typeface="Arial" panose="020B0604020202020204" pitchFamily="34" charset="0"/>
              </a:rPr>
              <a:t>Innovative Training Network on Autonomous Unmanned Aerial Systems for Marine and Coastal Monitoring</a:t>
            </a:r>
          </a:p>
          <a:p>
            <a:pPr eaLnBrk="1" hangingPunct="1">
              <a:defRPr/>
            </a:pPr>
            <a:r>
              <a:rPr lang="en-US" altLang="en-US" sz="700" dirty="0">
                <a:solidFill>
                  <a:schemeClr val="accent2"/>
                </a:solidFill>
                <a:cs typeface="Arial" panose="020B0604020202020204" pitchFamily="34" charset="0"/>
              </a:rPr>
              <a:t>This project has received funding from European Union`s Horizon 2020 research and innovation programme, under the Marie Sklodowska-Curie grant agreement No 642153 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4425" y="-28575"/>
            <a:ext cx="506413" cy="504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000" b="1" i="0">
                <a:solidFill>
                  <a:schemeClr val="bg1"/>
                </a:solidFill>
                <a:latin typeface="HelveticaNeue MediumCond"/>
                <a:cs typeface="HelveticaNeue MediumCond"/>
              </a:defRPr>
            </a:lvl1pPr>
          </a:lstStyle>
          <a:p>
            <a:pPr>
              <a:defRPr/>
            </a:pPr>
            <a:fld id="{58E27D68-75D7-1046-B88F-55C44A5ED9A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3078" name="Picture 10" descr="\\localhost\Volumes\DMS-Server\Clients\Honeywell PPT \Honeywell - Freestanding Logos\Honeywell - Freestanding Logo RGB.png"/>
          <p:cNvPicPr>
            <a:picLocks noChangeAspect="1"/>
          </p:cNvPicPr>
          <p:nvPr/>
        </p:nvPicPr>
        <p:blipFill>
          <a:blip r:embed="rId11" r:link="rId1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1450" y="6519863"/>
            <a:ext cx="1031875" cy="193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9986" y="6385163"/>
            <a:ext cx="1251554" cy="32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4535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600" r:id="rId1"/>
    <p:sldLayoutId id="2147493601" r:id="rId2"/>
    <p:sldLayoutId id="2147493602" r:id="rId3"/>
    <p:sldLayoutId id="2147493603" r:id="rId4"/>
    <p:sldLayoutId id="2147493604" r:id="rId5"/>
    <p:sldLayoutId id="2147493605" r:id="rId6"/>
    <p:sldLayoutId id="2147493606" r:id="rId7"/>
    <p:sldLayoutId id="2147493607" r:id="rId8"/>
    <p:sldLayoutId id="2147493608" r:id="rId9"/>
  </p:sldLayoutIdLst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hf hdr="0" ftr="0" dt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lang="en-US" sz="2800" b="1" kern="1200" dirty="0">
          <a:solidFill>
            <a:schemeClr val="tx1"/>
          </a:solidFill>
          <a:latin typeface="Arial" pitchFamily="34" charset="0"/>
          <a:ea typeface="Arial" charset="0"/>
          <a:cs typeface="Arial" pitchFamily="34" charset="0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169863" indent="-169863" algn="l" defTabSz="457200" rtl="0" eaLnBrk="0" fontAlgn="base" hangingPunct="0">
        <a:spcBef>
          <a:spcPct val="20000"/>
        </a:spcBef>
        <a:spcAft>
          <a:spcPct val="0"/>
        </a:spcAft>
        <a:buClr>
          <a:srgbClr val="C00000"/>
        </a:buClr>
        <a:buFont typeface="Arial" charset="0"/>
        <a:buChar char="•"/>
        <a:defRPr sz="2000" kern="1200">
          <a:solidFill>
            <a:schemeClr val="tx1"/>
          </a:solidFill>
          <a:latin typeface="Arial" pitchFamily="34" charset="0"/>
          <a:ea typeface="Arial" charset="0"/>
          <a:cs typeface="Arial" pitchFamily="34" charset="0"/>
        </a:defRPr>
      </a:lvl1pPr>
      <a:lvl2pPr marL="627063" indent="-169863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-"/>
        <a:defRPr kern="1200">
          <a:solidFill>
            <a:schemeClr val="tx1"/>
          </a:solidFill>
          <a:latin typeface="Arial" pitchFamily="34" charset="0"/>
          <a:ea typeface="Arial" charset="0"/>
          <a:cs typeface="Arial" pitchFamily="34" charset="0"/>
        </a:defRPr>
      </a:lvl2pPr>
      <a:lvl3pPr marL="1084263" indent="-169863" algn="l" defTabSz="457200" rtl="0" eaLnBrk="0" fontAlgn="base" hangingPunct="0">
        <a:spcBef>
          <a:spcPct val="20000"/>
        </a:spcBef>
        <a:spcAft>
          <a:spcPct val="0"/>
        </a:spcAft>
        <a:buClr>
          <a:srgbClr val="7F7F7F"/>
        </a:buClr>
        <a:buSzPct val="90000"/>
        <a:buFont typeface="Wingdings" charset="2"/>
        <a:buChar char="§"/>
        <a:defRPr sz="1600" kern="1200">
          <a:solidFill>
            <a:schemeClr val="tx1"/>
          </a:solidFill>
          <a:latin typeface="Arial" pitchFamily="34" charset="0"/>
          <a:ea typeface="Arial" charset="0"/>
          <a:cs typeface="Arial" pitchFamily="34" charset="0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Helvetica Neue"/>
          <a:ea typeface="Helvetica Neue"/>
          <a:cs typeface="Helvetica Neue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Helvetica Neue"/>
          <a:ea typeface="Helvetica Neue"/>
          <a:cs typeface="Helvetica Neue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jpe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svg"/><Relationship Id="rId5" Type="http://schemas.openxmlformats.org/officeDocument/2006/relationships/image" Target="../media/image55.png"/><Relationship Id="rId4" Type="http://schemas.openxmlformats.org/officeDocument/2006/relationships/image" Target="../media/image54.sv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eg"/><Relationship Id="rId4" Type="http://schemas.openxmlformats.org/officeDocument/2006/relationships/hyperlink" Target="https://commons.wikimedia.org/wiki/File:Le_restaurant_V%C3%A9ry_-_ext.png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5" Type="http://schemas.openxmlformats.org/officeDocument/2006/relationships/image" Target="../media/image57.png"/><Relationship Id="rId4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kv"/><Relationship Id="rId1" Type="http://schemas.microsoft.com/office/2007/relationships/media" Target="../media/media2.mkv"/><Relationship Id="rId5" Type="http://schemas.openxmlformats.org/officeDocument/2006/relationships/image" Target="../media/image58.png"/><Relationship Id="rId4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kv"/><Relationship Id="rId1" Type="http://schemas.microsoft.com/office/2007/relationships/media" Target="../media/media3.mkv"/><Relationship Id="rId5" Type="http://schemas.openxmlformats.org/officeDocument/2006/relationships/image" Target="../media/image61.png"/><Relationship Id="rId4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0.png"/><Relationship Id="rId5" Type="http://schemas.openxmlformats.org/officeDocument/2006/relationships/image" Target="../media/image460.png"/><Relationship Id="rId4" Type="http://schemas.openxmlformats.org/officeDocument/2006/relationships/image" Target="../media/image53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kv"/><Relationship Id="rId1" Type="http://schemas.microsoft.com/office/2007/relationships/media" Target="../media/media4.mkv"/><Relationship Id="rId5" Type="http://schemas.openxmlformats.org/officeDocument/2006/relationships/image" Target="../media/image62.png"/><Relationship Id="rId4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0.png"/><Relationship Id="rId4" Type="http://schemas.openxmlformats.org/officeDocument/2006/relationships/image" Target="../media/image61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0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0.png"/><Relationship Id="rId4" Type="http://schemas.openxmlformats.org/officeDocument/2006/relationships/image" Target="../media/image61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kv"/><Relationship Id="rId1" Type="http://schemas.microsoft.com/office/2007/relationships/media" Target="../media/media5.mkv"/><Relationship Id="rId5" Type="http://schemas.openxmlformats.org/officeDocument/2006/relationships/image" Target="../media/image63.png"/><Relationship Id="rId4" Type="http://schemas.openxmlformats.org/officeDocument/2006/relationships/notesSlide" Target="../notesSlides/notesSlide55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kv"/><Relationship Id="rId1" Type="http://schemas.microsoft.com/office/2007/relationships/media" Target="../media/media6.mkv"/><Relationship Id="rId5" Type="http://schemas.openxmlformats.org/officeDocument/2006/relationships/image" Target="../media/image65.png"/><Relationship Id="rId4" Type="http://schemas.openxmlformats.org/officeDocument/2006/relationships/notesSlide" Target="../notesSlides/notesSlide59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kv"/><Relationship Id="rId1" Type="http://schemas.microsoft.com/office/2007/relationships/media" Target="../media/media7.mkv"/><Relationship Id="rId5" Type="http://schemas.openxmlformats.org/officeDocument/2006/relationships/image" Target="../media/image66.png"/><Relationship Id="rId4" Type="http://schemas.openxmlformats.org/officeDocument/2006/relationships/notesSlide" Target="../notesSlides/notesSlide6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jpeg"/><Relationship Id="rId4" Type="http://schemas.openxmlformats.org/officeDocument/2006/relationships/image" Target="../media/image7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Help to keep your UAS safe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29</a:t>
            </a:r>
            <a:r>
              <a:rPr lang="en-US" baseline="30000" dirty="0"/>
              <a:t>th</a:t>
            </a:r>
            <a:r>
              <a:rPr lang="en-US" dirty="0"/>
              <a:t> August 2018</a:t>
            </a:r>
          </a:p>
          <a:p>
            <a:r>
              <a:rPr lang="en-US" dirty="0"/>
              <a:t>Brno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Alojz Gomola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Obstacle avoidance based on Reach Sets</a:t>
            </a:r>
          </a:p>
        </p:txBody>
      </p:sp>
    </p:spTree>
    <p:extLst>
      <p:ext uri="{BB962C8B-B14F-4D97-AF65-F5344CB8AC3E}">
        <p14:creationId xmlns:p14="http://schemas.microsoft.com/office/powerpoint/2010/main" val="613919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Walk a little more, get closer to the Restaurant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530352" y="856419"/>
            <a:ext cx="8107236" cy="542812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6" name="Speech Bubble: Rectangle with Corners Rounded 5"/>
          <p:cNvSpPr/>
          <p:nvPr/>
        </p:nvSpPr>
        <p:spPr>
          <a:xfrm>
            <a:off x="2292440" y="3973747"/>
            <a:ext cx="914400" cy="408623"/>
          </a:xfrm>
          <a:prstGeom prst="wedgeRoundRectCallout">
            <a:avLst>
              <a:gd name="adj1" fmla="val 122829"/>
              <a:gd name="adj2" fmla="val -22598"/>
              <a:gd name="adj3" fmla="val 16667"/>
            </a:avLst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Way 1</a:t>
            </a:r>
          </a:p>
        </p:txBody>
      </p:sp>
      <p:sp>
        <p:nvSpPr>
          <p:cNvPr id="7" name="Speech Bubble: Rectangle with Corners Rounded 6"/>
          <p:cNvSpPr/>
          <p:nvPr/>
        </p:nvSpPr>
        <p:spPr>
          <a:xfrm>
            <a:off x="2292440" y="3292631"/>
            <a:ext cx="914400" cy="408623"/>
          </a:xfrm>
          <a:prstGeom prst="wedgeRoundRectCallout">
            <a:avLst>
              <a:gd name="adj1" fmla="val 84801"/>
              <a:gd name="adj2" fmla="val 87714"/>
              <a:gd name="adj3" fmla="val 16667"/>
            </a:avLst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Way 2</a:t>
            </a:r>
          </a:p>
        </p:txBody>
      </p:sp>
      <p:sp>
        <p:nvSpPr>
          <p:cNvPr id="8" name="Speech Bubble: Rectangle with Corners Rounded 7"/>
          <p:cNvSpPr/>
          <p:nvPr/>
        </p:nvSpPr>
        <p:spPr>
          <a:xfrm>
            <a:off x="2863232" y="2640472"/>
            <a:ext cx="914400" cy="408623"/>
          </a:xfrm>
          <a:prstGeom prst="wedgeRoundRectCallout">
            <a:avLst>
              <a:gd name="adj1" fmla="val 34097"/>
              <a:gd name="adj2" fmla="val 87714"/>
              <a:gd name="adj3" fmla="val 16667"/>
            </a:avLst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Way 3</a:t>
            </a:r>
          </a:p>
        </p:txBody>
      </p:sp>
      <p:sp>
        <p:nvSpPr>
          <p:cNvPr id="9" name="Speech Bubble: Rectangle with Corners Rounded 8"/>
          <p:cNvSpPr/>
          <p:nvPr/>
        </p:nvSpPr>
        <p:spPr>
          <a:xfrm>
            <a:off x="1326524" y="5110472"/>
            <a:ext cx="2207818" cy="408623"/>
          </a:xfrm>
          <a:prstGeom prst="wedgeRoundRectCallout">
            <a:avLst>
              <a:gd name="adj1" fmla="val 85350"/>
              <a:gd name="adj2" fmla="val 8920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GOAL</a:t>
            </a:r>
          </a:p>
        </p:txBody>
      </p:sp>
      <p:sp>
        <p:nvSpPr>
          <p:cNvPr id="10" name="Speech Bubble: Rectangle with Corners Rounded 9"/>
          <p:cNvSpPr/>
          <p:nvPr/>
        </p:nvSpPr>
        <p:spPr>
          <a:xfrm>
            <a:off x="5628068" y="3709946"/>
            <a:ext cx="2207818" cy="408623"/>
          </a:xfrm>
          <a:prstGeom prst="wedgeRoundRectCallout">
            <a:avLst>
              <a:gd name="adj1" fmla="val -130482"/>
              <a:gd name="adj2" fmla="val -16294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Decision point</a:t>
            </a:r>
          </a:p>
        </p:txBody>
      </p:sp>
      <p:sp>
        <p:nvSpPr>
          <p:cNvPr id="11" name="Speech Bubble: Rectangle with Corners Rounded 10"/>
          <p:cNvSpPr/>
          <p:nvPr/>
        </p:nvSpPr>
        <p:spPr>
          <a:xfrm>
            <a:off x="5628068" y="3101666"/>
            <a:ext cx="2207818" cy="408623"/>
          </a:xfrm>
          <a:prstGeom prst="wedgeRoundRectCallout">
            <a:avLst>
              <a:gd name="adj1" fmla="val -63400"/>
              <a:gd name="adj2" fmla="val -113605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Passed trajectory</a:t>
            </a:r>
          </a:p>
        </p:txBody>
      </p:sp>
      <p:sp>
        <p:nvSpPr>
          <p:cNvPr id="12" name="Rectangle: Rounded Corners 11"/>
          <p:cNvSpPr/>
          <p:nvPr/>
        </p:nvSpPr>
        <p:spPr>
          <a:xfrm>
            <a:off x="530352" y="856420"/>
            <a:ext cx="2124925" cy="408623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Rinse and repeat </a:t>
            </a:r>
          </a:p>
        </p:txBody>
      </p:sp>
    </p:spTree>
    <p:extLst>
      <p:ext uri="{BB962C8B-B14F-4D97-AF65-F5344CB8AC3E}">
        <p14:creationId xmlns:p14="http://schemas.microsoft.com/office/powerpoint/2010/main" val="2694258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Gentleman can see the Restaurant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530352" y="856419"/>
            <a:ext cx="8107236" cy="542812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6" name="Speech Bubble: Rectangle with Corners Rounded 5"/>
          <p:cNvSpPr/>
          <p:nvPr/>
        </p:nvSpPr>
        <p:spPr>
          <a:xfrm>
            <a:off x="2047874" y="5336740"/>
            <a:ext cx="2133037" cy="715089"/>
          </a:xfrm>
          <a:prstGeom prst="wedgeRoundRectCallout">
            <a:avLst>
              <a:gd name="adj1" fmla="val 58592"/>
              <a:gd name="adj2" fmla="val -47543"/>
              <a:gd name="adj3" fmla="val 16667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 can see the way </a:t>
            </a: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to the Restaurant</a:t>
            </a:r>
          </a:p>
        </p:txBody>
      </p:sp>
      <p:sp>
        <p:nvSpPr>
          <p:cNvPr id="7" name="Speech Bubble: Rectangle with Corners Rounded 6"/>
          <p:cNvSpPr/>
          <p:nvPr/>
        </p:nvSpPr>
        <p:spPr>
          <a:xfrm>
            <a:off x="5705341" y="5132429"/>
            <a:ext cx="2207818" cy="408623"/>
          </a:xfrm>
          <a:prstGeom prst="wedgeRoundRectCallout">
            <a:avLst>
              <a:gd name="adj1" fmla="val -101899"/>
              <a:gd name="adj2" fmla="val 2616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GOAL</a:t>
            </a:r>
          </a:p>
        </p:txBody>
      </p:sp>
      <p:sp>
        <p:nvSpPr>
          <p:cNvPr id="8" name="Rectangle: Rounded Corners 7"/>
          <p:cNvSpPr/>
          <p:nvPr/>
        </p:nvSpPr>
        <p:spPr>
          <a:xfrm>
            <a:off x="530352" y="856418"/>
            <a:ext cx="3927348" cy="408623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GET to the Restaurant</a:t>
            </a:r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83170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Enjoy a Pint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530352" y="856419"/>
            <a:ext cx="8107236" cy="542812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6" name="Rectangle: Rounded Corners 5"/>
          <p:cNvSpPr/>
          <p:nvPr/>
        </p:nvSpPr>
        <p:spPr>
          <a:xfrm>
            <a:off x="530352" y="856420"/>
            <a:ext cx="5020442" cy="1328023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[2] Evolving world: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marL="342900" indent="-342900">
              <a:buAutoNum type="arabicPeriod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SEMI-Optimal navigation to GOAL</a:t>
            </a:r>
          </a:p>
          <a:p>
            <a:pPr marL="342900" indent="-342900">
              <a:buAutoNum type="arabicPeriod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Less optimal than [1]</a:t>
            </a:r>
          </a:p>
        </p:txBody>
      </p:sp>
      <p:sp>
        <p:nvSpPr>
          <p:cNvPr id="7" name="Speech Bubble: Rectangle with Corners Rounded 6"/>
          <p:cNvSpPr/>
          <p:nvPr/>
        </p:nvSpPr>
        <p:spPr>
          <a:xfrm>
            <a:off x="5705341" y="4825963"/>
            <a:ext cx="2207818" cy="1021556"/>
          </a:xfrm>
          <a:prstGeom prst="wedgeRoundRectCallout">
            <a:avLst>
              <a:gd name="adj1" fmla="val -101899"/>
              <a:gd name="adj2" fmla="val 2616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Your destination is at the right side of the road</a:t>
            </a:r>
          </a:p>
        </p:txBody>
      </p:sp>
    </p:spTree>
    <p:extLst>
      <p:ext uri="{BB962C8B-B14F-4D97-AF65-F5344CB8AC3E}">
        <p14:creationId xmlns:p14="http://schemas.microsoft.com/office/powerpoint/2010/main" val="720138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 are NOT alone on the streets !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4827588" y="1112623"/>
            <a:ext cx="3810000" cy="22860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11" name="Rectangle: Rounded Corners 10"/>
          <p:cNvSpPr/>
          <p:nvPr/>
        </p:nvSpPr>
        <p:spPr>
          <a:xfrm>
            <a:off x="530352" y="1108727"/>
            <a:ext cx="3912859" cy="2247424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[3] Adversarial:</a:t>
            </a:r>
          </a:p>
          <a:p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You need to avoid:</a:t>
            </a:r>
          </a:p>
          <a:p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Carriages and Other people</a:t>
            </a:r>
          </a:p>
          <a:p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You can hurt others !</a:t>
            </a:r>
          </a:p>
        </p:txBody>
      </p:sp>
      <p:sp>
        <p:nvSpPr>
          <p:cNvPr id="13" name="Rectangle: Rounded Corners 12"/>
          <p:cNvSpPr/>
          <p:nvPr/>
        </p:nvSpPr>
        <p:spPr>
          <a:xfrm>
            <a:off x="4827589" y="3654826"/>
            <a:ext cx="3912859" cy="2553891"/>
          </a:xfrm>
          <a:prstGeom prst="roundRect">
            <a:avLst/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[3] Adversarial: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Reactive obstacle avoidance</a:t>
            </a:r>
          </a:p>
          <a:p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Ingredients: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Intruder Position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Intruder Velocity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Own position and velocity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352" y="3654828"/>
            <a:ext cx="3912859" cy="2781798"/>
          </a:xfrm>
          <a:prstGeom prst="rect">
            <a:avLst/>
          </a:prstGeom>
        </p:spPr>
      </p:pic>
      <p:pic>
        <p:nvPicPr>
          <p:cNvPr id="20482" name="Picture 2" descr="VÃ½sledok vyhÄ¾adÃ¡vania obrÃ¡zkov pre dopyt street crowd old time london drawi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19" t="43680" r="42116"/>
          <a:stretch/>
        </p:blipFill>
        <p:spPr bwMode="auto">
          <a:xfrm>
            <a:off x="4827589" y="959754"/>
            <a:ext cx="3810000" cy="2438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7799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source of information – Data Fusion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5" name="AutoShape 2" descr="Výsledok vyhľadávania obrázkov pre dopyt man with map"/>
          <p:cNvSpPr>
            <a:spLocks noChangeAspect="1" noChangeArrowheads="1"/>
          </p:cNvSpPr>
          <p:nvPr/>
        </p:nvSpPr>
        <p:spPr bwMode="auto">
          <a:xfrm>
            <a:off x="9495606" y="427407"/>
            <a:ext cx="116768" cy="116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8" name="Rectangle: Rounded Corners 7"/>
          <p:cNvSpPr/>
          <p:nvPr/>
        </p:nvSpPr>
        <p:spPr>
          <a:xfrm>
            <a:off x="530352" y="1019114"/>
            <a:ext cx="4415134" cy="2860358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[4] Data fusion: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So much Information …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So many Whispers …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Need Validation …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Much Verification …</a:t>
            </a:r>
          </a:p>
        </p:txBody>
      </p:sp>
      <p:sp>
        <p:nvSpPr>
          <p:cNvPr id="9" name="Rectangle: Rounded Corners 8"/>
          <p:cNvSpPr/>
          <p:nvPr/>
        </p:nvSpPr>
        <p:spPr>
          <a:xfrm>
            <a:off x="5076007" y="3757677"/>
            <a:ext cx="3561582" cy="2247424"/>
          </a:xfrm>
          <a:prstGeom prst="roundRect">
            <a:avLst/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[4] Data Fusion: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Decisions under uncertainty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Determine what is truth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Consider all information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Rank your sources worth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26023" r="34504" b="50150"/>
          <a:stretch/>
        </p:blipFill>
        <p:spPr>
          <a:xfrm>
            <a:off x="1275939" y="3910910"/>
            <a:ext cx="2733353" cy="22971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6007" y="1193482"/>
            <a:ext cx="3503053" cy="2511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857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Vigilantes &amp; Grannies – Static restriction areas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7" name="Rectangle: Rounded Corners 6"/>
          <p:cNvSpPr/>
          <p:nvPr/>
        </p:nvSpPr>
        <p:spPr>
          <a:xfrm>
            <a:off x="530352" y="973303"/>
            <a:ext cx="3721406" cy="1940957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[5] Static restrictions: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Vigilantes will kill you …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Grannies will tell your grandmother ….</a:t>
            </a:r>
          </a:p>
        </p:txBody>
      </p:sp>
      <p:sp>
        <p:nvSpPr>
          <p:cNvPr id="8" name="Rectangle: Rounded Corners 7"/>
          <p:cNvSpPr/>
          <p:nvPr/>
        </p:nvSpPr>
        <p:spPr>
          <a:xfrm>
            <a:off x="4531587" y="3729110"/>
            <a:ext cx="4047473" cy="2247424"/>
          </a:xfrm>
          <a:prstGeom prst="roundRect">
            <a:avLst/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[5] Static restrictions: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You can break it, but you </a:t>
            </a: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will pay </a:t>
            </a: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TERRIBLE PRICE !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Try to avoid all restricted areas</a:t>
            </a:r>
          </a:p>
        </p:txBody>
      </p:sp>
      <p:pic>
        <p:nvPicPr>
          <p:cNvPr id="17414" name="Picture 6" descr="VÃ½sledok vyhÄ¾adÃ¡vania obrÃ¡zkov pre dopyt old ladies drawi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980" y="3138854"/>
            <a:ext cx="3450087" cy="3200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6" name="Picture 8" descr="VÃ½sledok vyhÄ¾adÃ¡vania obrÃ¡zkov pre dopyt knights drawi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7241" y="973301"/>
            <a:ext cx="3733905" cy="2314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576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Try to avoid static restrictions areas ! 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530352" y="856419"/>
            <a:ext cx="8107236" cy="543593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4583970" y="2921556"/>
            <a:ext cx="4053618" cy="207740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Vigilante</a:t>
            </a: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1339403" y="4087602"/>
            <a:ext cx="3434820" cy="1298377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3"/>
              </a:solidFill>
            </a:endParaRPr>
          </a:p>
          <a:p>
            <a:pPr algn="ctr"/>
            <a:r>
              <a:rPr lang="en-US" dirty="0">
                <a:solidFill>
                  <a:schemeClr val="accent3"/>
                </a:solidFill>
              </a:rPr>
              <a:t>Grannies</a:t>
            </a:r>
          </a:p>
          <a:p>
            <a:pPr algn="ctr"/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8" name="Rectangle: Rounded Corners 7"/>
          <p:cNvSpPr/>
          <p:nvPr/>
        </p:nvSpPr>
        <p:spPr>
          <a:xfrm>
            <a:off x="530352" y="885730"/>
            <a:ext cx="2634880" cy="1021556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[5] Static restrictions: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Avoid them all !</a:t>
            </a:r>
          </a:p>
        </p:txBody>
      </p:sp>
    </p:spTree>
    <p:extLst>
      <p:ext uri="{BB962C8B-B14F-4D97-AF65-F5344CB8AC3E}">
        <p14:creationId xmlns:p14="http://schemas.microsoft.com/office/powerpoint/2010/main" val="1185525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about weather 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pic>
        <p:nvPicPr>
          <p:cNvPr id="19458" name="Picture 2" descr="https://i.pinimg.com/originals/6a/09/71/6a0971ba5097dd9af83d03f497032bd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492" y="3026147"/>
            <a:ext cx="4018208" cy="3013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0" name="Picture 4" descr="Výsledok vyhľadávania obrázkov pre dopyt frozen tree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1504" y="1190882"/>
            <a:ext cx="3897555" cy="2685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: Rounded Corners 6"/>
          <p:cNvSpPr/>
          <p:nvPr/>
        </p:nvSpPr>
        <p:spPr>
          <a:xfrm>
            <a:off x="530352" y="1223127"/>
            <a:ext cx="4025348" cy="1634490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[6] Weather:</a:t>
            </a:r>
          </a:p>
          <a:p>
            <a:pPr algn="ctr"/>
            <a:r>
              <a:rPr lang="sk-SK" b="1" dirty="0" err="1">
                <a:solidFill>
                  <a:schemeClr val="bg1"/>
                </a:solidFill>
              </a:rPr>
              <a:t>Östlichesburg</a:t>
            </a: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winter very harsh,</a:t>
            </a: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On the other hand,</a:t>
            </a:r>
          </a:p>
          <a:p>
            <a:pPr algn="ctr"/>
            <a:r>
              <a:rPr lang="sk-SK" b="1" dirty="0" err="1">
                <a:solidFill>
                  <a:schemeClr val="bg1"/>
                </a:solidFill>
              </a:rPr>
              <a:t>Östlichesburg</a:t>
            </a: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summer  even </a:t>
            </a:r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Harsher</a:t>
            </a:r>
          </a:p>
        </p:txBody>
      </p:sp>
      <p:sp>
        <p:nvSpPr>
          <p:cNvPr id="9" name="Rectangle: Rounded Corners 8"/>
          <p:cNvSpPr/>
          <p:nvPr/>
        </p:nvSpPr>
        <p:spPr>
          <a:xfrm>
            <a:off x="4681504" y="4152804"/>
            <a:ext cx="4230676" cy="1940957"/>
          </a:xfrm>
          <a:prstGeom prst="roundRect">
            <a:avLst/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[6] Weather: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Harsh Weather Avoid NOW !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Maybe you will need to break some restrictions</a:t>
            </a:r>
          </a:p>
        </p:txBody>
      </p:sp>
    </p:spTree>
    <p:extLst>
      <p:ext uri="{BB962C8B-B14F-4D97-AF65-F5344CB8AC3E}">
        <p14:creationId xmlns:p14="http://schemas.microsoft.com/office/powerpoint/2010/main" val="2201781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Rather get caught, than catching cold …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530352" y="856419"/>
            <a:ext cx="8107236" cy="543593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9" name="Rectangle: Rounded Corners 8"/>
          <p:cNvSpPr/>
          <p:nvPr/>
        </p:nvSpPr>
        <p:spPr>
          <a:xfrm>
            <a:off x="5407309" y="3068806"/>
            <a:ext cx="3230279" cy="3200043"/>
          </a:xfrm>
          <a:prstGeom prst="roundRect">
            <a:avLst>
              <a:gd name="adj" fmla="val 4763"/>
            </a:avLst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Heatwave</a:t>
            </a:r>
          </a:p>
        </p:txBody>
      </p:sp>
      <p:sp>
        <p:nvSpPr>
          <p:cNvPr id="6" name="Oval 5"/>
          <p:cNvSpPr/>
          <p:nvPr/>
        </p:nvSpPr>
        <p:spPr>
          <a:xfrm>
            <a:off x="4583970" y="2921556"/>
            <a:ext cx="4053618" cy="207740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Vigilante</a:t>
            </a: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8" name="Rectangle: Rounded Corners 7"/>
          <p:cNvSpPr/>
          <p:nvPr/>
        </p:nvSpPr>
        <p:spPr>
          <a:xfrm>
            <a:off x="530352" y="2262551"/>
            <a:ext cx="3230279" cy="4047113"/>
          </a:xfrm>
          <a:prstGeom prst="roundRect">
            <a:avLst>
              <a:gd name="adj" fmla="val 4763"/>
            </a:avLst>
          </a:prstGeom>
          <a:solidFill>
            <a:schemeClr val="accent3">
              <a:lumMod val="5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Snowstorm</a:t>
            </a: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7" name="Oval 6"/>
          <p:cNvSpPr/>
          <p:nvPr/>
        </p:nvSpPr>
        <p:spPr>
          <a:xfrm>
            <a:off x="1339403" y="4087602"/>
            <a:ext cx="3837904" cy="1298377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3"/>
              </a:solidFill>
            </a:endParaRPr>
          </a:p>
          <a:p>
            <a:pPr algn="ctr"/>
            <a:r>
              <a:rPr lang="en-US" dirty="0">
                <a:solidFill>
                  <a:schemeClr val="accent3"/>
                </a:solidFill>
              </a:rPr>
              <a:t>Grannies</a:t>
            </a:r>
          </a:p>
          <a:p>
            <a:pPr algn="ctr"/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10" name="Rectangle: Rounded Corners 9"/>
          <p:cNvSpPr/>
          <p:nvPr/>
        </p:nvSpPr>
        <p:spPr>
          <a:xfrm>
            <a:off x="530352" y="839106"/>
            <a:ext cx="6385603" cy="1328023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[6] Weather:</a:t>
            </a:r>
          </a:p>
          <a:p>
            <a:pPr algn="ctr"/>
            <a:r>
              <a:rPr lang="en-US" b="1" i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You will avoid Snowstorm, </a:t>
            </a:r>
          </a:p>
          <a:p>
            <a:pPr algn="ctr"/>
            <a:endParaRPr lang="en-US" b="1" i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But you will answer to Grandmother call …</a:t>
            </a:r>
          </a:p>
        </p:txBody>
      </p:sp>
      <p:pic>
        <p:nvPicPr>
          <p:cNvPr id="13" name="Picture 4" descr="File:A gentleman, walking towards the left and drawing his sword from the sheath, wearing a plumed hat and boots with spurs MET DP829192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02" t="8636" r="29501" b="74755"/>
          <a:stretch/>
        </p:blipFill>
        <p:spPr bwMode="auto">
          <a:xfrm>
            <a:off x="708571" y="3068806"/>
            <a:ext cx="973517" cy="677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peech Bubble: Rectangle with Corners Rounded 11"/>
          <p:cNvSpPr/>
          <p:nvPr/>
        </p:nvSpPr>
        <p:spPr>
          <a:xfrm>
            <a:off x="1797089" y="2812841"/>
            <a:ext cx="2207818" cy="715089"/>
          </a:xfrm>
          <a:prstGeom prst="wedgeRoundRectCallout">
            <a:avLst>
              <a:gd name="adj1" fmla="val -65733"/>
              <a:gd name="adj2" fmla="val 36835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 will explain somehow…</a:t>
            </a:r>
          </a:p>
        </p:txBody>
      </p:sp>
    </p:spTree>
    <p:extLst>
      <p:ext uri="{BB962C8B-B14F-4D97-AF65-F5344CB8AC3E}">
        <p14:creationId xmlns:p14="http://schemas.microsoft.com/office/powerpoint/2010/main" val="1581266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Stick to the rules 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6" name="Rectangle: Rounded Corners 5"/>
          <p:cNvSpPr/>
          <p:nvPr/>
        </p:nvSpPr>
        <p:spPr>
          <a:xfrm>
            <a:off x="530352" y="1376361"/>
            <a:ext cx="3202388" cy="1328023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[7] Rules:</a:t>
            </a:r>
          </a:p>
          <a:p>
            <a:pPr algn="ctr"/>
            <a:endParaRPr lang="en-US" b="1" i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Obey rules while walking</a:t>
            </a:r>
          </a:p>
          <a:p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7" name="Rectangle: Rounded Corners 6"/>
          <p:cNvSpPr/>
          <p:nvPr/>
        </p:nvSpPr>
        <p:spPr>
          <a:xfrm>
            <a:off x="530352" y="2872979"/>
            <a:ext cx="3202388" cy="3166824"/>
          </a:xfrm>
          <a:prstGeom prst="roundRect">
            <a:avLst/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[7] Rules: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Stick to Written and unwritten rules …</a:t>
            </a:r>
          </a:p>
          <a:p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Necessity</a:t>
            </a: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for integration into traffic, </a:t>
            </a: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society, </a:t>
            </a: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air space</a:t>
            </a:r>
          </a:p>
        </p:txBody>
      </p:sp>
      <p:pic>
        <p:nvPicPr>
          <p:cNvPr id="16386" name="Picture 2" descr="VÃ½sledok vyhÄ¾adÃ¡vania obrÃ¡zkov pre dopyt musketeer duel drawi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34"/>
          <a:stretch/>
        </p:blipFill>
        <p:spPr bwMode="auto">
          <a:xfrm>
            <a:off x="4009291" y="856420"/>
            <a:ext cx="4747847" cy="5434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2658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000" dirty="0"/>
              <a:t>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>
          <a:xfrm>
            <a:off x="532341" y="1203008"/>
            <a:ext cx="3927118" cy="4846320"/>
          </a:xfrm>
        </p:spPr>
        <p:txBody>
          <a:bodyPr/>
          <a:lstStyle/>
          <a:p>
            <a:pPr marL="0" indent="0">
              <a:buNone/>
            </a:pPr>
            <a:r>
              <a:rPr lang="en-US" sz="2800" b="1" dirty="0"/>
              <a:t>Problem introduction</a:t>
            </a:r>
          </a:p>
          <a:p>
            <a:r>
              <a:rPr lang="en-US" sz="2800" dirty="0"/>
              <a:t>DAA in nutshell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b="1" dirty="0"/>
              <a:t>Avoidance Framework</a:t>
            </a:r>
          </a:p>
          <a:p>
            <a:r>
              <a:rPr lang="en-US" sz="2800" dirty="0"/>
              <a:t>Basic Principles</a:t>
            </a:r>
          </a:p>
          <a:p>
            <a:r>
              <a:rPr lang="en-US" sz="2800" dirty="0"/>
              <a:t>Avoidance Run</a:t>
            </a:r>
          </a:p>
          <a:p>
            <a:endParaRPr lang="en-US" sz="2800" dirty="0"/>
          </a:p>
          <a:p>
            <a:r>
              <a:rPr lang="en-US" sz="2800" dirty="0"/>
              <a:t>Example</a:t>
            </a:r>
            <a:r>
              <a:rPr lang="sk-SK" sz="2800" dirty="0"/>
              <a:t>:</a:t>
            </a:r>
            <a:r>
              <a:rPr lang="en-US" sz="2800" dirty="0"/>
              <a:t> 	Maze</a:t>
            </a:r>
          </a:p>
          <a:p>
            <a:r>
              <a:rPr lang="en-US" sz="2800" dirty="0"/>
              <a:t>Example:	Storm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b="1" dirty="0"/>
              <a:t>Rules of the air</a:t>
            </a:r>
          </a:p>
          <a:p>
            <a:r>
              <a:rPr lang="en-US" sz="2800" dirty="0"/>
              <a:t>UTM concept</a:t>
            </a:r>
          </a:p>
          <a:p>
            <a:r>
              <a:rPr lang="en-US" sz="2800" dirty="0"/>
              <a:t>Converging Maneuver</a:t>
            </a:r>
          </a:p>
          <a:p>
            <a:r>
              <a:rPr lang="en-US" sz="2800" dirty="0"/>
              <a:t>Head On Approach</a:t>
            </a:r>
          </a:p>
          <a:p>
            <a:r>
              <a:rPr lang="en-US" sz="2800" dirty="0"/>
              <a:t>Overtake Maneuver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2800" b="1" dirty="0"/>
          </a:p>
          <a:p>
            <a:pPr marL="0" indent="0">
              <a:buNone/>
            </a:pPr>
            <a:r>
              <a:rPr lang="en-US" sz="2800" b="1" dirty="0"/>
              <a:t>Avoidance Modes:</a:t>
            </a:r>
          </a:p>
          <a:p>
            <a:r>
              <a:rPr lang="en-US" sz="2800" dirty="0"/>
              <a:t>Cooperative</a:t>
            </a:r>
          </a:p>
          <a:p>
            <a:r>
              <a:rPr lang="en-US" sz="2800" dirty="0"/>
              <a:t>Non-Cooperative</a:t>
            </a:r>
          </a:p>
          <a:p>
            <a:endParaRPr lang="en-US" sz="2800" dirty="0"/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2800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771572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Arial monospaced for SAP" panose="020B0609020202030204" pitchFamily="49" charset="0"/>
              </a:rPr>
              <a:t>Sense &amp; Avoid Introduction:</a:t>
            </a:r>
            <a:br>
              <a:rPr lang="en-US" dirty="0">
                <a:latin typeface="Arial monospaced for SAP" panose="020B0609020202030204" pitchFamily="49" charset="0"/>
              </a:rPr>
            </a:br>
            <a:br>
              <a:rPr lang="en-US" dirty="0"/>
            </a:br>
            <a:r>
              <a:rPr lang="en-US" dirty="0"/>
              <a:t>Terminology</a:t>
            </a:r>
            <a:br>
              <a:rPr lang="en-US" dirty="0"/>
            </a:br>
            <a:br>
              <a:rPr lang="en-US" dirty="0"/>
            </a:br>
            <a:r>
              <a:rPr lang="en-US" dirty="0"/>
              <a:t>Process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2A9BCE-725C-468B-8544-94EEABCA5C38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6138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578" y="0"/>
            <a:ext cx="8002359" cy="856420"/>
          </a:xfrm>
        </p:spPr>
        <p:txBody>
          <a:bodyPr/>
          <a:lstStyle/>
          <a:p>
            <a:r>
              <a:rPr lang="en-US" dirty="0"/>
              <a:t>Introduction to Sense &amp; Avoid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9814D0C-58DA-754D-96DF-668AE432F1BF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pic>
        <p:nvPicPr>
          <p:cNvPr id="1026" name="Picture 2" descr="Image result for quadcopter icon fre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578" y="568844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-964599" y="2197732"/>
            <a:ext cx="4863354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UAS</a:t>
            </a:r>
          </a:p>
        </p:txBody>
      </p:sp>
      <p:pic>
        <p:nvPicPr>
          <p:cNvPr id="1028" name="Picture 4" descr="Image result for coast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4994" y="4091268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4955817" y="5642684"/>
            <a:ext cx="4863354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Static obstacle</a:t>
            </a:r>
          </a:p>
        </p:txBody>
      </p:sp>
      <p:pic>
        <p:nvPicPr>
          <p:cNvPr id="1036" name="Picture 12" descr="Image result for bird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9966" y="568844"/>
            <a:ext cx="2589050" cy="258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3871071" y="2469194"/>
            <a:ext cx="4863354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Adversary</a:t>
            </a:r>
            <a:endParaRPr lang="en-US" sz="2800" b="1" cap="none" spc="0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  <p:pic>
        <p:nvPicPr>
          <p:cNvPr id="1040" name="Picture 16" descr="Image result for plane ic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381" y="2952399"/>
            <a:ext cx="2741374" cy="2741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/>
          <p:cNvSpPr/>
          <p:nvPr/>
        </p:nvSpPr>
        <p:spPr>
          <a:xfrm>
            <a:off x="126244" y="4887499"/>
            <a:ext cx="4863354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Intruder</a:t>
            </a:r>
            <a:endParaRPr lang="en-US" sz="2800" b="1" cap="none" spc="0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52238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578" y="0"/>
            <a:ext cx="8002359" cy="856420"/>
          </a:xfrm>
        </p:spPr>
        <p:txBody>
          <a:bodyPr/>
          <a:lstStyle/>
          <a:p>
            <a:r>
              <a:rPr lang="en-US" dirty="0"/>
              <a:t>Introduction to Sense &amp; Avoid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814D0C-58DA-754D-96DF-668AE432F1BF}" type="slidenum">
              <a:rPr kumimoji="0" lang="en-US" sz="10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Neue MediumCond"/>
                <a:ea typeface="+mn-ea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Neue MediumCond"/>
              <a:ea typeface="+mn-ea"/>
            </a:endParaRPr>
          </a:p>
        </p:txBody>
      </p:sp>
      <p:pic>
        <p:nvPicPr>
          <p:cNvPr id="17" name="Picture 2" descr="Image result for quadcopter icon fre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6" y="1248575"/>
            <a:ext cx="1176657" cy="1176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ounded Rectangle 18"/>
              <p:cNvSpPr/>
              <p:nvPr/>
            </p:nvSpPr>
            <p:spPr>
              <a:xfrm>
                <a:off x="7218095" y="1379703"/>
                <a:ext cx="1755972" cy="914400"/>
              </a:xfrm>
              <a:prstGeom prst="roundRect">
                <a:avLst/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Waypoint</a:t>
                </a:r>
              </a:p>
              <a:p>
                <a:pPr marL="0" marR="0" lvl="0" indent="0" algn="ctr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𝑊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9" name="Rounded 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8095" y="1379703"/>
                <a:ext cx="1755972" cy="914400"/>
              </a:xfrm>
              <a:prstGeom prst="round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ounded Rectangle 19"/>
              <p:cNvSpPr/>
              <p:nvPr/>
            </p:nvSpPr>
            <p:spPr>
              <a:xfrm>
                <a:off x="7160102" y="4971218"/>
                <a:ext cx="1755972" cy="914400"/>
              </a:xfrm>
              <a:prstGeom prst="roundRect">
                <a:avLst/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Waypoint</a:t>
                </a:r>
              </a:p>
              <a:p>
                <a:pPr marL="0" marR="0" lvl="0" indent="0" algn="ctr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𝑊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0" name="Rounded 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0102" y="4971218"/>
                <a:ext cx="1755972" cy="914400"/>
              </a:xfrm>
              <a:prstGeom prst="round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ounded Rectangle 20"/>
              <p:cNvSpPr/>
              <p:nvPr/>
            </p:nvSpPr>
            <p:spPr>
              <a:xfrm>
                <a:off x="514578" y="4971218"/>
                <a:ext cx="1755972" cy="914400"/>
              </a:xfrm>
              <a:prstGeom prst="roundRect">
                <a:avLst/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Waypoint</a:t>
                </a:r>
              </a:p>
              <a:p>
                <a:pPr marL="0" marR="0" lvl="0" indent="0" algn="ctr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𝑊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1" name="Rounded 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578" y="4971218"/>
                <a:ext cx="1755972" cy="914400"/>
              </a:xfrm>
              <a:prstGeom prst="roundRect">
                <a:avLst/>
              </a:prstGeom>
              <a:blipFill rotWithShape="0">
                <a:blip r:embed="rId6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Down Arrow 6"/>
          <p:cNvSpPr/>
          <p:nvPr/>
        </p:nvSpPr>
        <p:spPr>
          <a:xfrm>
            <a:off x="7930194" y="2294103"/>
            <a:ext cx="339865" cy="2677115"/>
          </a:xfrm>
          <a:prstGeom prst="downArrow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9" name="Left Arrow 8"/>
          <p:cNvSpPr/>
          <p:nvPr/>
        </p:nvSpPr>
        <p:spPr>
          <a:xfrm>
            <a:off x="2270550" y="5215333"/>
            <a:ext cx="4889552" cy="426170"/>
          </a:xfrm>
          <a:prstGeom prst="leftArrow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Planned path</a:t>
            </a:r>
          </a:p>
        </p:txBody>
      </p:sp>
      <p:sp>
        <p:nvSpPr>
          <p:cNvPr id="11" name="Pie 10"/>
          <p:cNvSpPr/>
          <p:nvPr/>
        </p:nvSpPr>
        <p:spPr>
          <a:xfrm>
            <a:off x="-1157836" y="930604"/>
            <a:ext cx="6093977" cy="1812598"/>
          </a:xfrm>
          <a:prstGeom prst="pie">
            <a:avLst>
              <a:gd name="adj1" fmla="val 17562099"/>
              <a:gd name="adj2" fmla="val 4103667"/>
            </a:avLst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                                        Field of Vision</a:t>
            </a:r>
          </a:p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                                           (FOV)</a:t>
            </a:r>
          </a:p>
        </p:txBody>
      </p:sp>
      <p:sp>
        <p:nvSpPr>
          <p:cNvPr id="12" name="7-Point Star 11"/>
          <p:cNvSpPr/>
          <p:nvPr/>
        </p:nvSpPr>
        <p:spPr>
          <a:xfrm>
            <a:off x="4084822" y="1147063"/>
            <a:ext cx="1982548" cy="1181437"/>
          </a:xfrm>
          <a:prstGeom prst="star7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Obstacle</a:t>
            </a:r>
          </a:p>
        </p:txBody>
      </p:sp>
      <p:sp>
        <p:nvSpPr>
          <p:cNvPr id="16" name="Curved Up Arrow 15"/>
          <p:cNvSpPr/>
          <p:nvPr/>
        </p:nvSpPr>
        <p:spPr>
          <a:xfrm>
            <a:off x="1108609" y="2294103"/>
            <a:ext cx="6929479" cy="1285250"/>
          </a:xfrm>
          <a:prstGeom prst="curvedUpArrow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Avoidance execution</a:t>
            </a:r>
          </a:p>
        </p:txBody>
      </p:sp>
      <p:sp>
        <p:nvSpPr>
          <p:cNvPr id="23" name="Rounded Rectangular Callout 22"/>
          <p:cNvSpPr/>
          <p:nvPr/>
        </p:nvSpPr>
        <p:spPr>
          <a:xfrm>
            <a:off x="619530" y="3788730"/>
            <a:ext cx="2539243" cy="952187"/>
          </a:xfrm>
          <a:prstGeom prst="wedgeRoundRectCallout">
            <a:avLst>
              <a:gd name="adj1" fmla="val -39316"/>
              <a:gd name="adj2" fmla="val -209448"/>
              <a:gd name="adj3" fmla="val 16667"/>
            </a:avLst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Obstacle detection</a:t>
            </a:r>
          </a:p>
        </p:txBody>
      </p:sp>
      <p:sp>
        <p:nvSpPr>
          <p:cNvPr id="24" name="Rectangle 23"/>
          <p:cNvSpPr/>
          <p:nvPr/>
        </p:nvSpPr>
        <p:spPr>
          <a:xfrm>
            <a:off x="373536" y="2889020"/>
            <a:ext cx="8683580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>
                <a:ln w="13462">
                  <a:solidFill>
                    <a:srgbClr val="FFFFFF"/>
                  </a:solidFill>
                  <a:prstDash val="solid"/>
                </a:ln>
                <a:solidFill>
                  <a:srgbClr val="000000">
                    <a:lumMod val="85000"/>
                    <a:lumOff val="15000"/>
                  </a:srgbClr>
                </a:solidFill>
                <a:effectLst>
                  <a:outerShdw dist="38100" dir="2700000" algn="bl" rotWithShape="0">
                    <a:srgbClr val="FFC627"/>
                  </a:outerShdw>
                </a:effectLst>
                <a:uLnTx/>
                <a:uFillTx/>
                <a:latin typeface="Arial" charset="0"/>
                <a:ea typeface="+mn-ea"/>
                <a:cs typeface="+mn-cs"/>
              </a:rPr>
              <a:t>Reactive obstacle avoidance</a:t>
            </a:r>
          </a:p>
        </p:txBody>
      </p:sp>
    </p:spTree>
    <p:extLst>
      <p:ext uri="{BB962C8B-B14F-4D97-AF65-F5344CB8AC3E}">
        <p14:creationId xmlns:p14="http://schemas.microsoft.com/office/powerpoint/2010/main" val="2072023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6" grpId="0" animBg="1"/>
      <p:bldP spid="23" grpId="0" animBg="1"/>
      <p:bldP spid="2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Arial monospaced for SAP" panose="020B0609020202030204" pitchFamily="49" charset="0"/>
              </a:rPr>
              <a:t>Avoidance Framework:</a:t>
            </a:r>
            <a:br>
              <a:rPr lang="en-US" dirty="0"/>
            </a:br>
            <a:br>
              <a:rPr lang="en-US" dirty="0"/>
            </a:br>
            <a:r>
              <a:rPr lang="en-US" dirty="0"/>
              <a:t>Basic Structures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Avoidance Run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2A9BCE-725C-468B-8544-94EEABCA5C38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8269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Vehicle control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609746" y="3667386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Avoidance grid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609746" y="2458672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fusion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609746" y="4885886"/>
            <a:ext cx="1812022" cy="914400"/>
          </a:xfrm>
          <a:prstGeom prst="roundRect">
            <a:avLst/>
          </a:prstGeom>
          <a:solidFill>
            <a:schemeClr val="accent4">
              <a:lumMod val="85000"/>
            </a:schemeClr>
          </a:solidFill>
          <a:ln>
            <a:solidFill>
              <a:schemeClr val="accent4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Movement Automaton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704915" y="948981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LiDAR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609746" y="907318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Obstacle Map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14578" y="948981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ADS-B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6704915" y="2458672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Plan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14578" y="2408709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 Engine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14578" y="4885886"/>
            <a:ext cx="1812022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Vehicle control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704915" y="4885886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Reach set estimation</a:t>
            </a:r>
          </a:p>
        </p:txBody>
      </p:sp>
      <p:cxnSp>
        <p:nvCxnSpPr>
          <p:cNvPr id="16" name="Elbow Connector 15"/>
          <p:cNvCxnSpPr>
            <a:stCxn id="10" idx="2"/>
            <a:endCxn id="6" idx="0"/>
          </p:cNvCxnSpPr>
          <p:nvPr/>
        </p:nvCxnSpPr>
        <p:spPr>
          <a:xfrm rot="16200000" flipH="1">
            <a:off x="2670528" y="613442"/>
            <a:ext cx="595291" cy="3095168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8" idx="2"/>
            <a:endCxn id="6" idx="0"/>
          </p:cNvCxnSpPr>
          <p:nvPr/>
        </p:nvCxnSpPr>
        <p:spPr>
          <a:xfrm rot="5400000">
            <a:off x="5765697" y="613442"/>
            <a:ext cx="595291" cy="3095169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9" idx="2"/>
            <a:endCxn id="6" idx="0"/>
          </p:cNvCxnSpPr>
          <p:nvPr/>
        </p:nvCxnSpPr>
        <p:spPr>
          <a:xfrm>
            <a:off x="4515757" y="1821718"/>
            <a:ext cx="0" cy="63695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stCxn id="12" idx="2"/>
            <a:endCxn id="5" idx="1"/>
          </p:cNvCxnSpPr>
          <p:nvPr/>
        </p:nvCxnSpPr>
        <p:spPr>
          <a:xfrm rot="16200000" flipH="1">
            <a:off x="2114429" y="2629268"/>
            <a:ext cx="801477" cy="2189157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6" idx="2"/>
            <a:endCxn id="5" idx="0"/>
          </p:cNvCxnSpPr>
          <p:nvPr/>
        </p:nvCxnSpPr>
        <p:spPr>
          <a:xfrm>
            <a:off x="4515757" y="3373072"/>
            <a:ext cx="0" cy="29431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11" idx="2"/>
            <a:endCxn id="5" idx="3"/>
          </p:cNvCxnSpPr>
          <p:nvPr/>
        </p:nvCxnSpPr>
        <p:spPr>
          <a:xfrm rot="5400000">
            <a:off x="6140590" y="2654250"/>
            <a:ext cx="751514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stCxn id="14" idx="0"/>
            <a:endCxn id="5" idx="3"/>
          </p:cNvCxnSpPr>
          <p:nvPr/>
        </p:nvCxnSpPr>
        <p:spPr>
          <a:xfrm rot="16200000" flipV="1">
            <a:off x="6135697" y="3410657"/>
            <a:ext cx="761300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7" idx="3"/>
            <a:endCxn id="14" idx="1"/>
          </p:cNvCxnSpPr>
          <p:nvPr/>
        </p:nvCxnSpPr>
        <p:spPr>
          <a:xfrm>
            <a:off x="5421768" y="5343086"/>
            <a:ext cx="1283147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5" idx="2"/>
            <a:endCxn id="7" idx="0"/>
          </p:cNvCxnSpPr>
          <p:nvPr/>
        </p:nvCxnSpPr>
        <p:spPr>
          <a:xfrm>
            <a:off x="4515757" y="4581786"/>
            <a:ext cx="0" cy="30410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3" idx="3"/>
            <a:endCxn id="7" idx="1"/>
          </p:cNvCxnSpPr>
          <p:nvPr/>
        </p:nvCxnSpPr>
        <p:spPr>
          <a:xfrm>
            <a:off x="2326600" y="5343086"/>
            <a:ext cx="1283146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ectangular Callout 24"/>
          <p:cNvSpPr/>
          <p:nvPr/>
        </p:nvSpPr>
        <p:spPr>
          <a:xfrm>
            <a:off x="514578" y="3155461"/>
            <a:ext cx="4661429" cy="1618572"/>
          </a:xfrm>
          <a:prstGeom prst="wedgeRectCallout">
            <a:avLst>
              <a:gd name="adj1" fmla="val -30053"/>
              <a:gd name="adj2" fmla="val 55340"/>
            </a:avLst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498" y="3252718"/>
            <a:ext cx="4478357" cy="1393579"/>
          </a:xfrm>
          <a:prstGeom prst="rect">
            <a:avLst/>
          </a:prstGeom>
        </p:spPr>
      </p:pic>
      <p:sp>
        <p:nvSpPr>
          <p:cNvPr id="29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8637588" y="2"/>
            <a:ext cx="506413" cy="504825"/>
          </a:xfrm>
        </p:spPr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0920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Movement Automaton 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609746" y="3667386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Avoidance grid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609746" y="2458672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fusion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609746" y="4885886"/>
            <a:ext cx="1812022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Movement Automaton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704915" y="948981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LiDAR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609746" y="907318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Obstacle Map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14578" y="948981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ADS-B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6704915" y="2458672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Plan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14578" y="2408709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 Engine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14578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Vehicle control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704915" y="4885886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Reach set estimation</a:t>
            </a:r>
          </a:p>
        </p:txBody>
      </p:sp>
      <p:cxnSp>
        <p:nvCxnSpPr>
          <p:cNvPr id="16" name="Elbow Connector 15"/>
          <p:cNvCxnSpPr>
            <a:stCxn id="10" idx="2"/>
            <a:endCxn id="6" idx="0"/>
          </p:cNvCxnSpPr>
          <p:nvPr/>
        </p:nvCxnSpPr>
        <p:spPr>
          <a:xfrm rot="16200000" flipH="1">
            <a:off x="2670528" y="613442"/>
            <a:ext cx="595291" cy="3095168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8" idx="2"/>
            <a:endCxn id="6" idx="0"/>
          </p:cNvCxnSpPr>
          <p:nvPr/>
        </p:nvCxnSpPr>
        <p:spPr>
          <a:xfrm rot="5400000">
            <a:off x="5765697" y="613442"/>
            <a:ext cx="595291" cy="3095169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9" idx="2"/>
            <a:endCxn id="6" idx="0"/>
          </p:cNvCxnSpPr>
          <p:nvPr/>
        </p:nvCxnSpPr>
        <p:spPr>
          <a:xfrm>
            <a:off x="4515757" y="1821718"/>
            <a:ext cx="0" cy="63695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stCxn id="12" idx="2"/>
            <a:endCxn id="5" idx="1"/>
          </p:cNvCxnSpPr>
          <p:nvPr/>
        </p:nvCxnSpPr>
        <p:spPr>
          <a:xfrm rot="16200000" flipH="1">
            <a:off x="2114429" y="2629268"/>
            <a:ext cx="801477" cy="2189157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6" idx="2"/>
            <a:endCxn id="5" idx="0"/>
          </p:cNvCxnSpPr>
          <p:nvPr/>
        </p:nvCxnSpPr>
        <p:spPr>
          <a:xfrm>
            <a:off x="4515757" y="3373072"/>
            <a:ext cx="0" cy="29431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11" idx="2"/>
            <a:endCxn id="5" idx="3"/>
          </p:cNvCxnSpPr>
          <p:nvPr/>
        </p:nvCxnSpPr>
        <p:spPr>
          <a:xfrm rot="5400000">
            <a:off x="6140590" y="2654250"/>
            <a:ext cx="751514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stCxn id="14" idx="0"/>
            <a:endCxn id="5" idx="3"/>
          </p:cNvCxnSpPr>
          <p:nvPr/>
        </p:nvCxnSpPr>
        <p:spPr>
          <a:xfrm rot="16200000" flipV="1">
            <a:off x="6135697" y="3410657"/>
            <a:ext cx="761300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7" idx="3"/>
            <a:endCxn id="14" idx="1"/>
          </p:cNvCxnSpPr>
          <p:nvPr/>
        </p:nvCxnSpPr>
        <p:spPr>
          <a:xfrm>
            <a:off x="5421768" y="5343086"/>
            <a:ext cx="1283147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5" idx="2"/>
            <a:endCxn id="7" idx="0"/>
          </p:cNvCxnSpPr>
          <p:nvPr/>
        </p:nvCxnSpPr>
        <p:spPr>
          <a:xfrm>
            <a:off x="4515757" y="4581786"/>
            <a:ext cx="0" cy="30410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3" idx="3"/>
            <a:endCxn id="7" idx="1"/>
          </p:cNvCxnSpPr>
          <p:nvPr/>
        </p:nvCxnSpPr>
        <p:spPr>
          <a:xfrm>
            <a:off x="2326600" y="5343086"/>
            <a:ext cx="1283146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5" name="Group 14"/>
          <p:cNvGrpSpPr/>
          <p:nvPr/>
        </p:nvGrpSpPr>
        <p:grpSpPr>
          <a:xfrm>
            <a:off x="2399251" y="1409350"/>
            <a:ext cx="4305664" cy="3364683"/>
            <a:chOff x="2399251" y="1409350"/>
            <a:chExt cx="4305664" cy="3364683"/>
          </a:xfrm>
          <a:solidFill>
            <a:schemeClr val="accent3"/>
          </a:solidFill>
        </p:grpSpPr>
        <p:sp>
          <p:nvSpPr>
            <p:cNvPr id="3" name="Rectangular Callout 2"/>
            <p:cNvSpPr/>
            <p:nvPr/>
          </p:nvSpPr>
          <p:spPr>
            <a:xfrm>
              <a:off x="2399251" y="1409350"/>
              <a:ext cx="4305664" cy="3364683"/>
            </a:xfrm>
            <a:prstGeom prst="wedgeRectCallout">
              <a:avLst>
                <a:gd name="adj1" fmla="val -894"/>
                <a:gd name="adj2" fmla="val 53267"/>
              </a:avLst>
            </a:prstGeom>
            <a:grpFill/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dirty="0"/>
            </a:p>
          </p:txBody>
        </p:sp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36982" y="1503849"/>
              <a:ext cx="3979365" cy="3077241"/>
            </a:xfrm>
            <a:prstGeom prst="rect">
              <a:avLst/>
            </a:prstGeom>
            <a:grpFill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</p:pic>
      </p:grpSp>
      <p:sp>
        <p:nvSpPr>
          <p:cNvPr id="29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8637588" y="2"/>
            <a:ext cx="506413" cy="504825"/>
          </a:xfrm>
        </p:spPr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2114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 set estimation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609746" y="3667386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Avoidance grid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609746" y="2458672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fusion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609746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Movement Automaton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704915" y="948981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LiDAR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609746" y="907318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Obstacle Map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14578" y="948981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ADS-B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6704915" y="2458672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Plan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14578" y="2408709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 Engine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14578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Vehicle control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704915" y="4885886"/>
            <a:ext cx="1812022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Reach set estimation</a:t>
            </a:r>
          </a:p>
        </p:txBody>
      </p:sp>
      <p:cxnSp>
        <p:nvCxnSpPr>
          <p:cNvPr id="16" name="Elbow Connector 15"/>
          <p:cNvCxnSpPr>
            <a:stCxn id="10" idx="2"/>
            <a:endCxn id="6" idx="0"/>
          </p:cNvCxnSpPr>
          <p:nvPr/>
        </p:nvCxnSpPr>
        <p:spPr>
          <a:xfrm rot="16200000" flipH="1">
            <a:off x="2670528" y="613442"/>
            <a:ext cx="595291" cy="3095168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8" idx="2"/>
            <a:endCxn id="6" idx="0"/>
          </p:cNvCxnSpPr>
          <p:nvPr/>
        </p:nvCxnSpPr>
        <p:spPr>
          <a:xfrm rot="5400000">
            <a:off x="5765697" y="613442"/>
            <a:ext cx="595291" cy="3095169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9" idx="2"/>
            <a:endCxn id="6" idx="0"/>
          </p:cNvCxnSpPr>
          <p:nvPr/>
        </p:nvCxnSpPr>
        <p:spPr>
          <a:xfrm>
            <a:off x="4515757" y="1821718"/>
            <a:ext cx="0" cy="63695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stCxn id="12" idx="2"/>
            <a:endCxn id="5" idx="1"/>
          </p:cNvCxnSpPr>
          <p:nvPr/>
        </p:nvCxnSpPr>
        <p:spPr>
          <a:xfrm rot="16200000" flipH="1">
            <a:off x="2114429" y="2629268"/>
            <a:ext cx="801477" cy="2189157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6" idx="2"/>
            <a:endCxn id="5" idx="0"/>
          </p:cNvCxnSpPr>
          <p:nvPr/>
        </p:nvCxnSpPr>
        <p:spPr>
          <a:xfrm>
            <a:off x="4515757" y="3373072"/>
            <a:ext cx="0" cy="29431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11" idx="2"/>
            <a:endCxn id="5" idx="3"/>
          </p:cNvCxnSpPr>
          <p:nvPr/>
        </p:nvCxnSpPr>
        <p:spPr>
          <a:xfrm rot="5400000">
            <a:off x="6140590" y="2654250"/>
            <a:ext cx="751514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stCxn id="14" idx="0"/>
            <a:endCxn id="5" idx="3"/>
          </p:cNvCxnSpPr>
          <p:nvPr/>
        </p:nvCxnSpPr>
        <p:spPr>
          <a:xfrm rot="16200000" flipV="1">
            <a:off x="6135697" y="3410657"/>
            <a:ext cx="761300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7" idx="3"/>
            <a:endCxn id="14" idx="1"/>
          </p:cNvCxnSpPr>
          <p:nvPr/>
        </p:nvCxnSpPr>
        <p:spPr>
          <a:xfrm>
            <a:off x="5421768" y="5343086"/>
            <a:ext cx="1283147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5" idx="2"/>
            <a:endCxn id="7" idx="0"/>
          </p:cNvCxnSpPr>
          <p:nvPr/>
        </p:nvCxnSpPr>
        <p:spPr>
          <a:xfrm>
            <a:off x="4515757" y="4581786"/>
            <a:ext cx="0" cy="30410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3" idx="3"/>
            <a:endCxn id="7" idx="1"/>
          </p:cNvCxnSpPr>
          <p:nvPr/>
        </p:nvCxnSpPr>
        <p:spPr>
          <a:xfrm>
            <a:off x="2326600" y="5343086"/>
            <a:ext cx="1283146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ular Callout 23"/>
          <p:cNvSpPr/>
          <p:nvPr/>
        </p:nvSpPr>
        <p:spPr>
          <a:xfrm>
            <a:off x="2130804" y="948980"/>
            <a:ext cx="6386134" cy="3691778"/>
          </a:xfrm>
          <a:prstGeom prst="wedgeRectCallout">
            <a:avLst>
              <a:gd name="adj1" fmla="val 33709"/>
              <a:gd name="adj2" fmla="val 55524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39" r="7530" b="6587"/>
          <a:stretch/>
        </p:blipFill>
        <p:spPr>
          <a:xfrm>
            <a:off x="2247882" y="1012164"/>
            <a:ext cx="6157520" cy="3522558"/>
          </a:xfrm>
          <a:prstGeom prst="rect">
            <a:avLst/>
          </a:prstGeom>
        </p:spPr>
      </p:pic>
      <p:sp>
        <p:nvSpPr>
          <p:cNvPr id="29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8637588" y="2"/>
            <a:ext cx="506413" cy="504825"/>
          </a:xfrm>
        </p:spPr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7393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 set -Trajectory set &amp; Graph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3063406"/>
            <a:ext cx="4318931" cy="340383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8931" y="856420"/>
            <a:ext cx="4742857" cy="3866667"/>
          </a:xfrm>
          <a:prstGeom prst="rect">
            <a:avLst/>
          </a:prstGeom>
        </p:spPr>
      </p:pic>
      <p:sp>
        <p:nvSpPr>
          <p:cNvPr id="13" name="Rounded Rectangular Callout 14"/>
          <p:cNvSpPr/>
          <p:nvPr/>
        </p:nvSpPr>
        <p:spPr>
          <a:xfrm>
            <a:off x="530352" y="1615440"/>
            <a:ext cx="3645408" cy="952500"/>
          </a:xfrm>
          <a:prstGeom prst="wedgeRoundRectCallout">
            <a:avLst>
              <a:gd name="adj1" fmla="val 59212"/>
              <a:gd name="adj2" fmla="val 15935"/>
              <a:gd name="adj3" fmla="val 16667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Trajectory set approximation: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1350 movements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270 paths</a:t>
            </a:r>
          </a:p>
        </p:txBody>
      </p:sp>
      <p:sp>
        <p:nvSpPr>
          <p:cNvPr id="14" name="Rounded Rectangular Callout 15"/>
          <p:cNvSpPr/>
          <p:nvPr/>
        </p:nvSpPr>
        <p:spPr>
          <a:xfrm>
            <a:off x="4515758" y="4967425"/>
            <a:ext cx="2696412" cy="889543"/>
          </a:xfrm>
          <a:prstGeom prst="wedgeRoundRectCallout">
            <a:avLst>
              <a:gd name="adj1" fmla="val -58456"/>
              <a:gd name="adj2" fmla="val -19943"/>
              <a:gd name="adj3" fmla="val 16667"/>
            </a:avLst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Graph approximation: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351 nodes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270 paths</a:t>
            </a:r>
          </a:p>
        </p:txBody>
      </p:sp>
    </p:spTree>
    <p:extLst>
      <p:ext uri="{BB962C8B-B14F-4D97-AF65-F5344CB8AC3E}">
        <p14:creationId xmlns:p14="http://schemas.microsoft.com/office/powerpoint/2010/main" val="2021773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Mission plan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609746" y="3667386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Avoidance grid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609746" y="2458672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fusion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609746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Movement Automaton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704915" y="948981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LiDAR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609746" y="907318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Obstacle Map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14578" y="948981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ADS-B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6704915" y="2458672"/>
            <a:ext cx="1812022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Plan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14578" y="2408709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 Engine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14578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Vehicle control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704915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Reach set estimation</a:t>
            </a:r>
          </a:p>
        </p:txBody>
      </p:sp>
      <p:cxnSp>
        <p:nvCxnSpPr>
          <p:cNvPr id="16" name="Elbow Connector 15"/>
          <p:cNvCxnSpPr>
            <a:stCxn id="10" idx="2"/>
            <a:endCxn id="6" idx="0"/>
          </p:cNvCxnSpPr>
          <p:nvPr/>
        </p:nvCxnSpPr>
        <p:spPr>
          <a:xfrm rot="16200000" flipH="1">
            <a:off x="2670528" y="613442"/>
            <a:ext cx="595291" cy="3095168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8" idx="2"/>
            <a:endCxn id="6" idx="0"/>
          </p:cNvCxnSpPr>
          <p:nvPr/>
        </p:nvCxnSpPr>
        <p:spPr>
          <a:xfrm rot="5400000">
            <a:off x="5765697" y="613442"/>
            <a:ext cx="595291" cy="3095169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9" idx="2"/>
            <a:endCxn id="6" idx="0"/>
          </p:cNvCxnSpPr>
          <p:nvPr/>
        </p:nvCxnSpPr>
        <p:spPr>
          <a:xfrm>
            <a:off x="4515757" y="1821718"/>
            <a:ext cx="0" cy="63695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stCxn id="12" idx="2"/>
            <a:endCxn id="5" idx="1"/>
          </p:cNvCxnSpPr>
          <p:nvPr/>
        </p:nvCxnSpPr>
        <p:spPr>
          <a:xfrm rot="16200000" flipH="1">
            <a:off x="2114429" y="2629268"/>
            <a:ext cx="801477" cy="2189157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6" idx="2"/>
            <a:endCxn id="5" idx="0"/>
          </p:cNvCxnSpPr>
          <p:nvPr/>
        </p:nvCxnSpPr>
        <p:spPr>
          <a:xfrm>
            <a:off x="4515757" y="3373072"/>
            <a:ext cx="0" cy="29431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11" idx="2"/>
            <a:endCxn id="5" idx="3"/>
          </p:cNvCxnSpPr>
          <p:nvPr/>
        </p:nvCxnSpPr>
        <p:spPr>
          <a:xfrm rot="5400000">
            <a:off x="6140590" y="2654250"/>
            <a:ext cx="751514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stCxn id="14" idx="0"/>
            <a:endCxn id="5" idx="3"/>
          </p:cNvCxnSpPr>
          <p:nvPr/>
        </p:nvCxnSpPr>
        <p:spPr>
          <a:xfrm rot="16200000" flipV="1">
            <a:off x="6135697" y="3410657"/>
            <a:ext cx="761300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7" idx="3"/>
            <a:endCxn id="14" idx="1"/>
          </p:cNvCxnSpPr>
          <p:nvPr/>
        </p:nvCxnSpPr>
        <p:spPr>
          <a:xfrm>
            <a:off x="5421768" y="5343086"/>
            <a:ext cx="1283147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5" idx="2"/>
            <a:endCxn id="7" idx="0"/>
          </p:cNvCxnSpPr>
          <p:nvPr/>
        </p:nvCxnSpPr>
        <p:spPr>
          <a:xfrm>
            <a:off x="4515757" y="4581786"/>
            <a:ext cx="0" cy="30410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3" idx="3"/>
            <a:endCxn id="7" idx="1"/>
          </p:cNvCxnSpPr>
          <p:nvPr/>
        </p:nvCxnSpPr>
        <p:spPr>
          <a:xfrm>
            <a:off x="2326600" y="5343086"/>
            <a:ext cx="1283146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ular Callout 23"/>
          <p:cNvSpPr/>
          <p:nvPr/>
        </p:nvSpPr>
        <p:spPr>
          <a:xfrm>
            <a:off x="514578" y="965508"/>
            <a:ext cx="6020446" cy="3159078"/>
          </a:xfrm>
          <a:prstGeom prst="wedgeRectCallout">
            <a:avLst>
              <a:gd name="adj1" fmla="val 52102"/>
              <a:gd name="adj2" fmla="val 4623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08" t="7546" r="51193" b="53210"/>
          <a:stretch/>
        </p:blipFill>
        <p:spPr>
          <a:xfrm>
            <a:off x="620785" y="1052532"/>
            <a:ext cx="5821959" cy="2979635"/>
          </a:xfrm>
          <a:prstGeom prst="rect">
            <a:avLst/>
          </a:prstGeom>
        </p:spPr>
      </p:pic>
      <p:sp>
        <p:nvSpPr>
          <p:cNvPr id="29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8637588" y="2"/>
            <a:ext cx="506413" cy="504825"/>
          </a:xfrm>
        </p:spPr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994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ADS-B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609746" y="3667386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Avoidance grid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609746" y="2458672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fusion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609746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Movement Automaton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704915" y="948981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LiDAR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609746" y="907318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Obstacle Map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14578" y="948981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ADS-B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6704915" y="2458672"/>
            <a:ext cx="1812022" cy="914400"/>
          </a:xfrm>
          <a:prstGeom prst="round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Plan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14578" y="2408709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 Engine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14578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Vehicle control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704915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Reach set estimation</a:t>
            </a:r>
          </a:p>
        </p:txBody>
      </p:sp>
      <p:cxnSp>
        <p:nvCxnSpPr>
          <p:cNvPr id="16" name="Elbow Connector 15"/>
          <p:cNvCxnSpPr>
            <a:stCxn id="10" idx="2"/>
            <a:endCxn id="6" idx="0"/>
          </p:cNvCxnSpPr>
          <p:nvPr/>
        </p:nvCxnSpPr>
        <p:spPr>
          <a:xfrm rot="16200000" flipH="1">
            <a:off x="2670528" y="613442"/>
            <a:ext cx="595291" cy="3095168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8" idx="2"/>
            <a:endCxn id="6" idx="0"/>
          </p:cNvCxnSpPr>
          <p:nvPr/>
        </p:nvCxnSpPr>
        <p:spPr>
          <a:xfrm rot="5400000">
            <a:off x="5765697" y="613442"/>
            <a:ext cx="595291" cy="3095169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9" idx="2"/>
            <a:endCxn id="6" idx="0"/>
          </p:cNvCxnSpPr>
          <p:nvPr/>
        </p:nvCxnSpPr>
        <p:spPr>
          <a:xfrm>
            <a:off x="4515757" y="1821718"/>
            <a:ext cx="0" cy="63695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stCxn id="12" idx="2"/>
            <a:endCxn id="5" idx="1"/>
          </p:cNvCxnSpPr>
          <p:nvPr/>
        </p:nvCxnSpPr>
        <p:spPr>
          <a:xfrm rot="16200000" flipH="1">
            <a:off x="2114429" y="2629268"/>
            <a:ext cx="801477" cy="2189157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6" idx="2"/>
            <a:endCxn id="5" idx="0"/>
          </p:cNvCxnSpPr>
          <p:nvPr/>
        </p:nvCxnSpPr>
        <p:spPr>
          <a:xfrm>
            <a:off x="4515757" y="3373072"/>
            <a:ext cx="0" cy="29431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11" idx="2"/>
            <a:endCxn id="5" idx="3"/>
          </p:cNvCxnSpPr>
          <p:nvPr/>
        </p:nvCxnSpPr>
        <p:spPr>
          <a:xfrm rot="5400000">
            <a:off x="6140590" y="2654250"/>
            <a:ext cx="751514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stCxn id="14" idx="0"/>
            <a:endCxn id="5" idx="3"/>
          </p:cNvCxnSpPr>
          <p:nvPr/>
        </p:nvCxnSpPr>
        <p:spPr>
          <a:xfrm rot="16200000" flipV="1">
            <a:off x="6135697" y="3410657"/>
            <a:ext cx="761300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7" idx="3"/>
            <a:endCxn id="14" idx="1"/>
          </p:cNvCxnSpPr>
          <p:nvPr/>
        </p:nvCxnSpPr>
        <p:spPr>
          <a:xfrm>
            <a:off x="5421768" y="5343086"/>
            <a:ext cx="1283147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5" idx="2"/>
            <a:endCxn id="7" idx="0"/>
          </p:cNvCxnSpPr>
          <p:nvPr/>
        </p:nvCxnSpPr>
        <p:spPr>
          <a:xfrm>
            <a:off x="4515757" y="4581786"/>
            <a:ext cx="0" cy="30410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3" idx="3"/>
            <a:endCxn id="7" idx="1"/>
          </p:cNvCxnSpPr>
          <p:nvPr/>
        </p:nvCxnSpPr>
        <p:spPr>
          <a:xfrm>
            <a:off x="2326600" y="5343086"/>
            <a:ext cx="1283146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ular Callout 23"/>
          <p:cNvSpPr/>
          <p:nvPr/>
        </p:nvSpPr>
        <p:spPr>
          <a:xfrm>
            <a:off x="2573417" y="894351"/>
            <a:ext cx="6033688" cy="4323601"/>
          </a:xfrm>
          <a:prstGeom prst="wedgeRectCallout">
            <a:avLst>
              <a:gd name="adj1" fmla="val -54252"/>
              <a:gd name="adj2" fmla="val -34412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2050" name="Picture 2" descr="http://darrenenns.no-ip.org/dmenns/ADS-B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8853" y="986912"/>
            <a:ext cx="5828084" cy="4127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Rounded Rectangle 26"/>
          <p:cNvSpPr/>
          <p:nvPr/>
        </p:nvSpPr>
        <p:spPr>
          <a:xfrm>
            <a:off x="514578" y="961609"/>
            <a:ext cx="1812022" cy="914400"/>
          </a:xfrm>
          <a:prstGeom prst="roundRect">
            <a:avLst/>
          </a:prstGeom>
          <a:gradFill flip="none" rotWithShape="1">
            <a:gsLst>
              <a:gs pos="0">
                <a:srgbClr val="C00000"/>
              </a:gs>
              <a:gs pos="0">
                <a:srgbClr val="C00000"/>
              </a:gs>
              <a:gs pos="100000">
                <a:srgbClr val="00B050"/>
              </a:gs>
            </a:gsLst>
            <a:lin ang="6000000" scaled="0"/>
            <a:tileRect/>
          </a:gra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ADS-B</a:t>
            </a:r>
          </a:p>
        </p:txBody>
      </p:sp>
      <p:sp>
        <p:nvSpPr>
          <p:cNvPr id="31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8637588" y="2"/>
            <a:ext cx="506413" cy="504825"/>
          </a:xfrm>
        </p:spPr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6501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Arial monospaced for SAP" panose="020B0609020202030204" pitchFamily="49" charset="0"/>
              </a:rPr>
              <a:t>Introduction Story:</a:t>
            </a:r>
            <a:br>
              <a:rPr lang="en-US" sz="3600" dirty="0">
                <a:latin typeface="Arial monospaced for SAP" panose="020B0609020202030204" pitchFamily="49" charset="0"/>
              </a:rPr>
            </a:br>
            <a:br>
              <a:rPr lang="en-US" dirty="0"/>
            </a:br>
            <a:r>
              <a:rPr lang="en-US" sz="3600" dirty="0">
                <a:latin typeface="Algerian" panose="04020705040A02060702" pitchFamily="82" charset="0"/>
              </a:rPr>
              <a:t>How To Get into a Fine Restaurant</a:t>
            </a:r>
            <a:br>
              <a:rPr lang="en-US" dirty="0"/>
            </a:br>
            <a:br>
              <a:rPr lang="en-US" dirty="0"/>
            </a:br>
            <a:r>
              <a:rPr lang="en-US" dirty="0"/>
              <a:t>( Sense &amp; Avoid in Nutshell 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2A9BCE-725C-468B-8544-94EEABCA5C38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4913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LiDAR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609746" y="3667386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Avoidance grid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609746" y="2458672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fusion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609746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Movement Automaton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704915" y="948981"/>
            <a:ext cx="1812022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LiDAR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609746" y="907318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Obstacle Map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14578" y="948981"/>
            <a:ext cx="1812022" cy="914400"/>
          </a:xfrm>
          <a:prstGeom prst="round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ADS-B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6704915" y="2458672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Plan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14578" y="2408709"/>
            <a:ext cx="1812022" cy="914400"/>
          </a:xfrm>
          <a:prstGeom prst="round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 Engine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14578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Vehicle control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704915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Reach set estimation</a:t>
            </a:r>
          </a:p>
        </p:txBody>
      </p:sp>
      <p:cxnSp>
        <p:nvCxnSpPr>
          <p:cNvPr id="16" name="Elbow Connector 15"/>
          <p:cNvCxnSpPr>
            <a:stCxn id="10" idx="2"/>
            <a:endCxn id="6" idx="0"/>
          </p:cNvCxnSpPr>
          <p:nvPr/>
        </p:nvCxnSpPr>
        <p:spPr>
          <a:xfrm rot="16200000" flipH="1">
            <a:off x="2670528" y="613442"/>
            <a:ext cx="595291" cy="3095168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8" idx="2"/>
            <a:endCxn id="6" idx="0"/>
          </p:cNvCxnSpPr>
          <p:nvPr/>
        </p:nvCxnSpPr>
        <p:spPr>
          <a:xfrm rot="5400000">
            <a:off x="5765697" y="613442"/>
            <a:ext cx="595291" cy="3095169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9" idx="2"/>
            <a:endCxn id="6" idx="0"/>
          </p:cNvCxnSpPr>
          <p:nvPr/>
        </p:nvCxnSpPr>
        <p:spPr>
          <a:xfrm>
            <a:off x="4515757" y="1821718"/>
            <a:ext cx="0" cy="63695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stCxn id="12" idx="2"/>
            <a:endCxn id="5" idx="1"/>
          </p:cNvCxnSpPr>
          <p:nvPr/>
        </p:nvCxnSpPr>
        <p:spPr>
          <a:xfrm rot="16200000" flipH="1">
            <a:off x="2114429" y="2629268"/>
            <a:ext cx="801477" cy="2189157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6" idx="2"/>
            <a:endCxn id="5" idx="0"/>
          </p:cNvCxnSpPr>
          <p:nvPr/>
        </p:nvCxnSpPr>
        <p:spPr>
          <a:xfrm>
            <a:off x="4515757" y="3373072"/>
            <a:ext cx="0" cy="29431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11" idx="2"/>
            <a:endCxn id="5" idx="3"/>
          </p:cNvCxnSpPr>
          <p:nvPr/>
        </p:nvCxnSpPr>
        <p:spPr>
          <a:xfrm rot="5400000">
            <a:off x="6140590" y="2654250"/>
            <a:ext cx="751514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stCxn id="14" idx="0"/>
            <a:endCxn id="5" idx="3"/>
          </p:cNvCxnSpPr>
          <p:nvPr/>
        </p:nvCxnSpPr>
        <p:spPr>
          <a:xfrm rot="16200000" flipV="1">
            <a:off x="6135697" y="3410657"/>
            <a:ext cx="761300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7" idx="3"/>
            <a:endCxn id="14" idx="1"/>
          </p:cNvCxnSpPr>
          <p:nvPr/>
        </p:nvCxnSpPr>
        <p:spPr>
          <a:xfrm>
            <a:off x="5421768" y="5343086"/>
            <a:ext cx="1283147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5" idx="2"/>
            <a:endCxn id="7" idx="0"/>
          </p:cNvCxnSpPr>
          <p:nvPr/>
        </p:nvCxnSpPr>
        <p:spPr>
          <a:xfrm>
            <a:off x="4515757" y="4581786"/>
            <a:ext cx="0" cy="30410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3" idx="3"/>
            <a:endCxn id="7" idx="1"/>
          </p:cNvCxnSpPr>
          <p:nvPr/>
        </p:nvCxnSpPr>
        <p:spPr>
          <a:xfrm>
            <a:off x="2326600" y="5343086"/>
            <a:ext cx="1283146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ular Callout 23"/>
          <p:cNvSpPr/>
          <p:nvPr/>
        </p:nvSpPr>
        <p:spPr>
          <a:xfrm>
            <a:off x="514577" y="948981"/>
            <a:ext cx="6001769" cy="3555907"/>
          </a:xfrm>
          <a:prstGeom prst="wedgeRectCallout">
            <a:avLst>
              <a:gd name="adj1" fmla="val 53362"/>
              <a:gd name="adj2" fmla="val -40233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5" r="7473" b="4570"/>
          <a:stretch/>
        </p:blipFill>
        <p:spPr>
          <a:xfrm>
            <a:off x="610143" y="1055524"/>
            <a:ext cx="5790658" cy="3356384"/>
          </a:xfrm>
          <a:prstGeom prst="rect">
            <a:avLst/>
          </a:prstGeom>
        </p:spPr>
      </p:pic>
      <p:sp>
        <p:nvSpPr>
          <p:cNvPr id="29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8637588" y="2"/>
            <a:ext cx="506413" cy="504825"/>
          </a:xfrm>
        </p:spPr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9790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Obstacle Map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609746" y="3667386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Avoidance grid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609746" y="2458672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fusion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609746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Movement Automaton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704915" y="948981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LiDAR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609746" y="907318"/>
            <a:ext cx="1812022" cy="914400"/>
          </a:xfrm>
          <a:prstGeom prst="roundRect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Obstacle Map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14578" y="948981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ADS-B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6704915" y="2458672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Plan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14578" y="2408709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 Engine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14578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Vehicle control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704915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Reach set estimation</a:t>
            </a:r>
          </a:p>
        </p:txBody>
      </p:sp>
      <p:cxnSp>
        <p:nvCxnSpPr>
          <p:cNvPr id="16" name="Elbow Connector 15"/>
          <p:cNvCxnSpPr>
            <a:stCxn id="10" idx="2"/>
            <a:endCxn id="6" idx="0"/>
          </p:cNvCxnSpPr>
          <p:nvPr/>
        </p:nvCxnSpPr>
        <p:spPr>
          <a:xfrm rot="16200000" flipH="1">
            <a:off x="2670528" y="613442"/>
            <a:ext cx="595291" cy="3095168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8" idx="2"/>
            <a:endCxn id="6" idx="0"/>
          </p:cNvCxnSpPr>
          <p:nvPr/>
        </p:nvCxnSpPr>
        <p:spPr>
          <a:xfrm rot="5400000">
            <a:off x="5765697" y="613442"/>
            <a:ext cx="595291" cy="3095169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9" idx="2"/>
            <a:endCxn id="6" idx="0"/>
          </p:cNvCxnSpPr>
          <p:nvPr/>
        </p:nvCxnSpPr>
        <p:spPr>
          <a:xfrm>
            <a:off x="4515757" y="1821718"/>
            <a:ext cx="0" cy="63695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stCxn id="12" idx="2"/>
            <a:endCxn id="5" idx="1"/>
          </p:cNvCxnSpPr>
          <p:nvPr/>
        </p:nvCxnSpPr>
        <p:spPr>
          <a:xfrm rot="16200000" flipH="1">
            <a:off x="2114429" y="2629268"/>
            <a:ext cx="801477" cy="2189157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6" idx="2"/>
            <a:endCxn id="5" idx="0"/>
          </p:cNvCxnSpPr>
          <p:nvPr/>
        </p:nvCxnSpPr>
        <p:spPr>
          <a:xfrm>
            <a:off x="4515757" y="3373072"/>
            <a:ext cx="0" cy="29431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11" idx="2"/>
            <a:endCxn id="5" idx="3"/>
          </p:cNvCxnSpPr>
          <p:nvPr/>
        </p:nvCxnSpPr>
        <p:spPr>
          <a:xfrm rot="5400000">
            <a:off x="6140590" y="2654250"/>
            <a:ext cx="751514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stCxn id="14" idx="0"/>
            <a:endCxn id="5" idx="3"/>
          </p:cNvCxnSpPr>
          <p:nvPr/>
        </p:nvCxnSpPr>
        <p:spPr>
          <a:xfrm rot="16200000" flipV="1">
            <a:off x="6135697" y="3410657"/>
            <a:ext cx="761300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7" idx="3"/>
            <a:endCxn id="14" idx="1"/>
          </p:cNvCxnSpPr>
          <p:nvPr/>
        </p:nvCxnSpPr>
        <p:spPr>
          <a:xfrm>
            <a:off x="5421768" y="5343086"/>
            <a:ext cx="1283147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5" idx="2"/>
            <a:endCxn id="7" idx="0"/>
          </p:cNvCxnSpPr>
          <p:nvPr/>
        </p:nvCxnSpPr>
        <p:spPr>
          <a:xfrm>
            <a:off x="4515757" y="4581786"/>
            <a:ext cx="0" cy="30410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3" idx="3"/>
            <a:endCxn id="7" idx="1"/>
          </p:cNvCxnSpPr>
          <p:nvPr/>
        </p:nvCxnSpPr>
        <p:spPr>
          <a:xfrm>
            <a:off x="2326600" y="5343086"/>
            <a:ext cx="1283146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ular Callout 23"/>
          <p:cNvSpPr/>
          <p:nvPr/>
        </p:nvSpPr>
        <p:spPr>
          <a:xfrm>
            <a:off x="1904301" y="1935667"/>
            <a:ext cx="5050172" cy="3794014"/>
          </a:xfrm>
          <a:prstGeom prst="wedgeRectCallout">
            <a:avLst>
              <a:gd name="adj1" fmla="val 2516"/>
              <a:gd name="adj2" fmla="val -53444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0" t="6430" r="4515" b="3389"/>
          <a:stretch/>
        </p:blipFill>
        <p:spPr>
          <a:xfrm>
            <a:off x="2004968" y="2038662"/>
            <a:ext cx="4882393" cy="3607268"/>
          </a:xfrm>
          <a:prstGeom prst="rect">
            <a:avLst/>
          </a:prstGeom>
        </p:spPr>
      </p:pic>
      <p:sp>
        <p:nvSpPr>
          <p:cNvPr id="27" name="Rounded Rectangle 26"/>
          <p:cNvSpPr/>
          <p:nvPr/>
        </p:nvSpPr>
        <p:spPr>
          <a:xfrm>
            <a:off x="3609747" y="907318"/>
            <a:ext cx="1812022" cy="914400"/>
          </a:xfrm>
          <a:prstGeom prst="roundRect">
            <a:avLst/>
          </a:prstGeom>
          <a:gradFill flip="none" rotWithShape="1">
            <a:gsLst>
              <a:gs pos="0">
                <a:srgbClr val="C00000"/>
              </a:gs>
              <a:gs pos="0">
                <a:srgbClr val="C00000"/>
              </a:gs>
              <a:gs pos="100000">
                <a:srgbClr val="00B050"/>
              </a:gs>
            </a:gsLst>
            <a:lin ang="6000000" scaled="0"/>
            <a:tileRect/>
          </a:gra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Obstacle Map</a:t>
            </a:r>
          </a:p>
        </p:txBody>
      </p:sp>
      <p:sp>
        <p:nvSpPr>
          <p:cNvPr id="31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8637588" y="2"/>
            <a:ext cx="506413" cy="504825"/>
          </a:xfrm>
        </p:spPr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841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Avoidance Grid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609746" y="36673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Avoidance grid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609746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Movement Automaton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704915" y="948981"/>
            <a:ext cx="1812022" cy="914400"/>
          </a:xfrm>
          <a:prstGeom prst="round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LiDAR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609746" y="907318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Obstacle Map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14578" y="948981"/>
            <a:ext cx="1812022" cy="914400"/>
          </a:xfrm>
          <a:prstGeom prst="round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ADS-B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6704915" y="2458672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Plan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14578" y="2408709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 Engine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14578" y="4885886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Vehicle control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704915" y="4885886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Reach set estimation</a:t>
            </a:r>
          </a:p>
        </p:txBody>
      </p:sp>
      <p:cxnSp>
        <p:nvCxnSpPr>
          <p:cNvPr id="16" name="Elbow Connector 15"/>
          <p:cNvCxnSpPr>
            <a:cxnSpLocks/>
            <a:stCxn id="10" idx="2"/>
            <a:endCxn id="6" idx="0"/>
          </p:cNvCxnSpPr>
          <p:nvPr/>
        </p:nvCxnSpPr>
        <p:spPr>
          <a:xfrm rot="16200000" flipH="1">
            <a:off x="2550549" y="733421"/>
            <a:ext cx="862321" cy="3122240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cxnSpLocks/>
            <a:stCxn id="8" idx="2"/>
            <a:endCxn id="6" idx="0"/>
          </p:cNvCxnSpPr>
          <p:nvPr/>
        </p:nvCxnSpPr>
        <p:spPr>
          <a:xfrm rot="5400000">
            <a:off x="5645718" y="760493"/>
            <a:ext cx="862321" cy="3068097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cxnSpLocks/>
            <a:stCxn id="9" idx="2"/>
            <a:endCxn id="6" idx="0"/>
          </p:cNvCxnSpPr>
          <p:nvPr/>
        </p:nvCxnSpPr>
        <p:spPr>
          <a:xfrm>
            <a:off x="4515757" y="1821718"/>
            <a:ext cx="27072" cy="90398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stCxn id="12" idx="2"/>
            <a:endCxn id="5" idx="1"/>
          </p:cNvCxnSpPr>
          <p:nvPr/>
        </p:nvCxnSpPr>
        <p:spPr>
          <a:xfrm rot="16200000" flipH="1">
            <a:off x="2114429" y="2629268"/>
            <a:ext cx="801477" cy="2189157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cxnSpLocks/>
            <a:stCxn id="6" idx="2"/>
            <a:endCxn id="5" idx="0"/>
          </p:cNvCxnSpPr>
          <p:nvPr/>
        </p:nvCxnSpPr>
        <p:spPr>
          <a:xfrm flipH="1">
            <a:off x="4515757" y="3337128"/>
            <a:ext cx="27072" cy="330258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11" idx="2"/>
            <a:endCxn id="5" idx="3"/>
          </p:cNvCxnSpPr>
          <p:nvPr/>
        </p:nvCxnSpPr>
        <p:spPr>
          <a:xfrm rot="5400000">
            <a:off x="6140590" y="2654250"/>
            <a:ext cx="751514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stCxn id="14" idx="0"/>
            <a:endCxn id="5" idx="3"/>
          </p:cNvCxnSpPr>
          <p:nvPr/>
        </p:nvCxnSpPr>
        <p:spPr>
          <a:xfrm rot="16200000" flipV="1">
            <a:off x="6135697" y="3410657"/>
            <a:ext cx="761300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7" idx="3"/>
            <a:endCxn id="14" idx="1"/>
          </p:cNvCxnSpPr>
          <p:nvPr/>
        </p:nvCxnSpPr>
        <p:spPr>
          <a:xfrm>
            <a:off x="5421768" y="5343086"/>
            <a:ext cx="1283147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5" idx="2"/>
            <a:endCxn id="7" idx="0"/>
          </p:cNvCxnSpPr>
          <p:nvPr/>
        </p:nvCxnSpPr>
        <p:spPr>
          <a:xfrm>
            <a:off x="4515757" y="4581786"/>
            <a:ext cx="0" cy="30410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3" idx="3"/>
            <a:endCxn id="7" idx="1"/>
          </p:cNvCxnSpPr>
          <p:nvPr/>
        </p:nvCxnSpPr>
        <p:spPr>
          <a:xfrm>
            <a:off x="2326600" y="5343086"/>
            <a:ext cx="1283146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ectangular Callout 28"/>
          <p:cNvSpPr/>
          <p:nvPr/>
        </p:nvSpPr>
        <p:spPr>
          <a:xfrm>
            <a:off x="150554" y="153070"/>
            <a:ext cx="3800479" cy="2778735"/>
          </a:xfrm>
          <a:prstGeom prst="wedgeRectCallout">
            <a:avLst>
              <a:gd name="adj1" fmla="val 58322"/>
              <a:gd name="adj2" fmla="val 48476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60" y="214488"/>
            <a:ext cx="3555926" cy="2654654"/>
          </a:xfrm>
          <a:prstGeom prst="rect">
            <a:avLst/>
          </a:prstGeom>
        </p:spPr>
      </p:pic>
      <p:grpSp>
        <p:nvGrpSpPr>
          <p:cNvPr id="22" name="Group 21"/>
          <p:cNvGrpSpPr/>
          <p:nvPr/>
        </p:nvGrpSpPr>
        <p:grpSpPr>
          <a:xfrm>
            <a:off x="5169463" y="154904"/>
            <a:ext cx="3800479" cy="2778735"/>
            <a:chOff x="9800083" y="223837"/>
            <a:chExt cx="3800479" cy="2778735"/>
          </a:xfrm>
          <a:solidFill>
            <a:schemeClr val="accent3"/>
          </a:solidFill>
        </p:grpSpPr>
        <p:sp>
          <p:nvSpPr>
            <p:cNvPr id="33" name="Rectangular Callout 32"/>
            <p:cNvSpPr/>
            <p:nvPr/>
          </p:nvSpPr>
          <p:spPr>
            <a:xfrm>
              <a:off x="9800083" y="223837"/>
              <a:ext cx="3800479" cy="2778735"/>
            </a:xfrm>
            <a:prstGeom prst="wedgeRectCallout">
              <a:avLst>
                <a:gd name="adj1" fmla="val -55295"/>
                <a:gd name="adj2" fmla="val 52133"/>
              </a:avLst>
            </a:prstGeom>
            <a:grpFill/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dirty="0"/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42488" y="245402"/>
              <a:ext cx="3721100" cy="2735603"/>
            </a:xfrm>
            <a:prstGeom prst="rect">
              <a:avLst/>
            </a:prstGeom>
            <a:grpFill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</p:pic>
      </p:grpSp>
      <p:sp>
        <p:nvSpPr>
          <p:cNvPr id="31" name="Rectangular Callout 30"/>
          <p:cNvSpPr/>
          <p:nvPr/>
        </p:nvSpPr>
        <p:spPr>
          <a:xfrm>
            <a:off x="70911" y="3496519"/>
            <a:ext cx="3800479" cy="2778735"/>
          </a:xfrm>
          <a:prstGeom prst="wedgeRectCallout">
            <a:avLst>
              <a:gd name="adj1" fmla="val 62332"/>
              <a:gd name="adj2" fmla="val -57786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55" y="3565517"/>
            <a:ext cx="3618789" cy="2640738"/>
          </a:xfrm>
          <a:prstGeom prst="rect">
            <a:avLst/>
          </a:prstGeom>
        </p:spPr>
      </p:pic>
      <p:sp>
        <p:nvSpPr>
          <p:cNvPr id="37" name="Rectangular Callout 34"/>
          <p:cNvSpPr/>
          <p:nvPr/>
        </p:nvSpPr>
        <p:spPr>
          <a:xfrm>
            <a:off x="5184072" y="3491627"/>
            <a:ext cx="3785870" cy="2778735"/>
          </a:xfrm>
          <a:prstGeom prst="wedgeRectCallout">
            <a:avLst>
              <a:gd name="adj1" fmla="val -63988"/>
              <a:gd name="adj2" fmla="val -63612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6157" y="3553225"/>
            <a:ext cx="3441700" cy="2640208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3636818" y="2725702"/>
            <a:ext cx="1812022" cy="611426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fusion</a:t>
            </a:r>
          </a:p>
        </p:txBody>
      </p:sp>
    </p:spTree>
    <p:extLst>
      <p:ext uri="{BB962C8B-B14F-4D97-AF65-F5344CB8AC3E}">
        <p14:creationId xmlns:p14="http://schemas.microsoft.com/office/powerpoint/2010/main" val="763115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3609746" y="3667386"/>
            <a:ext cx="1812022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Avoidance grid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609746" y="2458672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fusion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609746" y="4885886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Movement Automaton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609746" y="907318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Obstacle Map</a:t>
            </a:r>
          </a:p>
        </p:txBody>
      </p:sp>
      <p:cxnSp>
        <p:nvCxnSpPr>
          <p:cNvPr id="16" name="Elbow Connector 15"/>
          <p:cNvCxnSpPr>
            <a:cxnSpLocks/>
            <a:endCxn id="6" idx="0"/>
          </p:cNvCxnSpPr>
          <p:nvPr/>
        </p:nvCxnSpPr>
        <p:spPr>
          <a:xfrm rot="16200000" flipH="1">
            <a:off x="2670528" y="613442"/>
            <a:ext cx="595291" cy="3095168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cxnSpLocks/>
            <a:endCxn id="6" idx="0"/>
          </p:cNvCxnSpPr>
          <p:nvPr/>
        </p:nvCxnSpPr>
        <p:spPr>
          <a:xfrm rot="5400000">
            <a:off x="5765697" y="613442"/>
            <a:ext cx="595291" cy="3095169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9" idx="2"/>
            <a:endCxn id="6" idx="0"/>
          </p:cNvCxnSpPr>
          <p:nvPr/>
        </p:nvCxnSpPr>
        <p:spPr>
          <a:xfrm>
            <a:off x="4515757" y="1821718"/>
            <a:ext cx="0" cy="63695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cxnSpLocks/>
            <a:endCxn id="5" idx="1"/>
          </p:cNvCxnSpPr>
          <p:nvPr/>
        </p:nvCxnSpPr>
        <p:spPr>
          <a:xfrm rot="16200000" flipH="1">
            <a:off x="2114429" y="2629268"/>
            <a:ext cx="801477" cy="2189157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6" idx="2"/>
            <a:endCxn id="5" idx="0"/>
          </p:cNvCxnSpPr>
          <p:nvPr/>
        </p:nvCxnSpPr>
        <p:spPr>
          <a:xfrm>
            <a:off x="4515757" y="3373072"/>
            <a:ext cx="0" cy="29431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cxnSpLocks/>
            <a:endCxn id="5" idx="3"/>
          </p:cNvCxnSpPr>
          <p:nvPr/>
        </p:nvCxnSpPr>
        <p:spPr>
          <a:xfrm rot="5400000">
            <a:off x="6140590" y="2654250"/>
            <a:ext cx="751514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cxnSpLocks/>
            <a:endCxn id="5" idx="3"/>
          </p:cNvCxnSpPr>
          <p:nvPr/>
        </p:nvCxnSpPr>
        <p:spPr>
          <a:xfrm rot="16200000" flipV="1">
            <a:off x="6135697" y="3410657"/>
            <a:ext cx="761300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cxnSpLocks/>
            <a:stCxn id="7" idx="3"/>
          </p:cNvCxnSpPr>
          <p:nvPr/>
        </p:nvCxnSpPr>
        <p:spPr>
          <a:xfrm>
            <a:off x="5421768" y="5343086"/>
            <a:ext cx="1283147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5" idx="2"/>
            <a:endCxn id="7" idx="0"/>
          </p:cNvCxnSpPr>
          <p:nvPr/>
        </p:nvCxnSpPr>
        <p:spPr>
          <a:xfrm>
            <a:off x="4515757" y="4581786"/>
            <a:ext cx="0" cy="30410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cxnSpLocks/>
            <a:endCxn id="7" idx="1"/>
          </p:cNvCxnSpPr>
          <p:nvPr/>
        </p:nvCxnSpPr>
        <p:spPr>
          <a:xfrm>
            <a:off x="2326600" y="5343086"/>
            <a:ext cx="1283146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252" y="504826"/>
            <a:ext cx="7629761" cy="569594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1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8637588" y="2"/>
            <a:ext cx="506413" cy="504825"/>
          </a:xfrm>
        </p:spPr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4598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Elbow Connector 15"/>
          <p:cNvCxnSpPr>
            <a:cxnSpLocks/>
          </p:cNvCxnSpPr>
          <p:nvPr/>
        </p:nvCxnSpPr>
        <p:spPr>
          <a:xfrm rot="16200000" flipH="1">
            <a:off x="2670528" y="613442"/>
            <a:ext cx="595291" cy="3095168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cxnSpLocks/>
          </p:cNvCxnSpPr>
          <p:nvPr/>
        </p:nvCxnSpPr>
        <p:spPr>
          <a:xfrm>
            <a:off x="4515757" y="1821718"/>
            <a:ext cx="0" cy="63695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cxnSpLocks/>
          </p:cNvCxnSpPr>
          <p:nvPr/>
        </p:nvCxnSpPr>
        <p:spPr>
          <a:xfrm>
            <a:off x="4515757" y="3373072"/>
            <a:ext cx="0" cy="29431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cxnSpLocks/>
          </p:cNvCxnSpPr>
          <p:nvPr/>
        </p:nvCxnSpPr>
        <p:spPr>
          <a:xfrm>
            <a:off x="2326600" y="5343086"/>
            <a:ext cx="1283146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864" y="504827"/>
            <a:ext cx="7951788" cy="584583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</p:pic>
      <p:sp>
        <p:nvSpPr>
          <p:cNvPr id="31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8637588" y="2"/>
            <a:ext cx="506413" cy="504825"/>
          </a:xfrm>
        </p:spPr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4000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318" y="504827"/>
            <a:ext cx="7857770" cy="573404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9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8637588" y="2"/>
            <a:ext cx="506413" cy="504825"/>
          </a:xfrm>
        </p:spPr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4574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920" y="504827"/>
            <a:ext cx="7511991" cy="576262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9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8637588" y="2"/>
            <a:ext cx="506413" cy="504825"/>
          </a:xfrm>
        </p:spPr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5624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Test Framework:</a:t>
            </a:r>
            <a:br>
              <a:rPr lang="en-US" dirty="0"/>
            </a:br>
            <a:br>
              <a:rPr lang="en-US" dirty="0"/>
            </a:br>
            <a:r>
              <a:rPr lang="en-US" dirty="0"/>
              <a:t>Structural Overview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2A9BCE-725C-468B-8544-94EEABCA5C38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4668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Framework Setup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  <p:grpSp>
        <p:nvGrpSpPr>
          <p:cNvPr id="37" name="Group 36"/>
          <p:cNvGrpSpPr/>
          <p:nvPr/>
        </p:nvGrpSpPr>
        <p:grpSpPr>
          <a:xfrm>
            <a:off x="73692" y="1002624"/>
            <a:ext cx="8377756" cy="5514542"/>
            <a:chOff x="73692" y="1002624"/>
            <a:chExt cx="8377756" cy="5514542"/>
          </a:xfrm>
        </p:grpSpPr>
        <p:sp>
          <p:nvSpPr>
            <p:cNvPr id="14" name="Rectangle: Rounded Corners 13"/>
            <p:cNvSpPr/>
            <p:nvPr/>
          </p:nvSpPr>
          <p:spPr>
            <a:xfrm>
              <a:off x="530353" y="4113634"/>
              <a:ext cx="5338012" cy="1940957"/>
            </a:xfrm>
            <a:prstGeom prst="round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2"/>
                  </a:solidFill>
                </a:rPr>
                <a:t>Avoidance Run</a:t>
              </a: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18" name="Rectangle: Rounded Corners 17"/>
            <p:cNvSpPr/>
            <p:nvPr/>
          </p:nvSpPr>
          <p:spPr>
            <a:xfrm>
              <a:off x="753243" y="4563133"/>
              <a:ext cx="1979271" cy="408623"/>
            </a:xfrm>
            <a:prstGeom prst="round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Avoidance Grid</a:t>
              </a:r>
            </a:p>
          </p:txBody>
        </p:sp>
        <p:sp>
          <p:nvSpPr>
            <p:cNvPr id="19" name="Rectangle: Rounded Corners 18"/>
            <p:cNvSpPr/>
            <p:nvPr/>
          </p:nvSpPr>
          <p:spPr>
            <a:xfrm>
              <a:off x="753243" y="5254682"/>
              <a:ext cx="1979271" cy="408623"/>
            </a:xfrm>
            <a:prstGeom prst="round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Reach Set</a:t>
              </a:r>
            </a:p>
          </p:txBody>
        </p:sp>
        <p:sp>
          <p:nvSpPr>
            <p:cNvPr id="20" name="Rectangle: Rounded Corners 19"/>
            <p:cNvSpPr/>
            <p:nvPr/>
          </p:nvSpPr>
          <p:spPr>
            <a:xfrm>
              <a:off x="3788779" y="4721773"/>
              <a:ext cx="1979271" cy="715089"/>
            </a:xfrm>
            <a:prstGeom prst="round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Avoidance Trajectory</a:t>
              </a:r>
            </a:p>
          </p:txBody>
        </p:sp>
        <p:sp>
          <p:nvSpPr>
            <p:cNvPr id="21" name="Arrow: Right 20"/>
            <p:cNvSpPr/>
            <p:nvPr/>
          </p:nvSpPr>
          <p:spPr>
            <a:xfrm>
              <a:off x="2745170" y="4834762"/>
              <a:ext cx="1043609" cy="489109"/>
            </a:xfrm>
            <a:prstGeom prst="rightArrow">
              <a:avLst/>
            </a:prstGeom>
            <a:solidFill>
              <a:schemeClr val="tx2"/>
            </a:solidFill>
            <a:ln w="127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endParaRPr lang="en-US" sz="1000" dirty="0">
                <a:solidFill>
                  <a:schemeClr val="accent2"/>
                </a:solidFill>
              </a:endParaRPr>
            </a:p>
          </p:txBody>
        </p:sp>
        <p:grpSp>
          <p:nvGrpSpPr>
            <p:cNvPr id="35" name="Group 34"/>
            <p:cNvGrpSpPr/>
            <p:nvPr/>
          </p:nvGrpSpPr>
          <p:grpSpPr>
            <a:xfrm>
              <a:off x="5999544" y="1002624"/>
              <a:ext cx="2451904" cy="5033486"/>
              <a:chOff x="5999544" y="1002624"/>
              <a:chExt cx="2451904" cy="5033486"/>
            </a:xfrm>
          </p:grpSpPr>
          <p:grpSp>
            <p:nvGrpSpPr>
              <p:cNvPr id="13" name="Group 12"/>
              <p:cNvGrpSpPr/>
              <p:nvPr/>
            </p:nvGrpSpPr>
            <p:grpSpPr>
              <a:xfrm>
                <a:off x="5999544" y="1002624"/>
                <a:ext cx="2451904" cy="5033486"/>
                <a:chOff x="5999544" y="1004833"/>
                <a:chExt cx="2451904" cy="4537027"/>
              </a:xfrm>
            </p:grpSpPr>
            <p:sp>
              <p:nvSpPr>
                <p:cNvPr id="6" name="Rectangle: Rounded Corners 5"/>
                <p:cNvSpPr/>
                <p:nvPr/>
              </p:nvSpPr>
              <p:spPr>
                <a:xfrm>
                  <a:off x="5999544" y="1004833"/>
                  <a:ext cx="2451904" cy="4537027"/>
                </a:xfrm>
                <a:prstGeom prst="roundRect">
                  <a:avLst/>
                </a:prstGeom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dirty="0">
                      <a:ln>
                        <a:solidFill>
                          <a:srgbClr val="00B050"/>
                        </a:solidFill>
                      </a:ln>
                      <a:solidFill>
                        <a:srgbClr val="00B050"/>
                      </a:solidFill>
                    </a:rPr>
                    <a:t>Data Fusion</a:t>
                  </a: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</p:txBody>
            </p:sp>
            <p:sp>
              <p:nvSpPr>
                <p:cNvPr id="7" name="Cylinder 6"/>
                <p:cNvSpPr/>
                <p:nvPr/>
              </p:nvSpPr>
              <p:spPr>
                <a:xfrm>
                  <a:off x="6462531" y="4094106"/>
                  <a:ext cx="1532258" cy="522146"/>
                </a:xfrm>
                <a:prstGeom prst="can">
                  <a:avLst/>
                </a:prstGeom>
                <a:solidFill>
                  <a:srgbClr val="00B050"/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chemeClr val="bg1"/>
                      </a:solidFill>
                    </a:rPr>
                    <a:t>Map</a:t>
                  </a:r>
                </a:p>
              </p:txBody>
            </p:sp>
            <p:sp>
              <p:nvSpPr>
                <p:cNvPr id="8" name="Cylinder 7"/>
                <p:cNvSpPr/>
                <p:nvPr/>
              </p:nvSpPr>
              <p:spPr>
                <a:xfrm>
                  <a:off x="6462531" y="3506890"/>
                  <a:ext cx="1525930" cy="522146"/>
                </a:xfrm>
                <a:prstGeom prst="can">
                  <a:avLst/>
                </a:prstGeom>
                <a:solidFill>
                  <a:srgbClr val="00B050"/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chemeClr val="bg1"/>
                      </a:solidFill>
                    </a:rPr>
                    <a:t>Directives</a:t>
                  </a:r>
                </a:p>
              </p:txBody>
            </p:sp>
            <p:sp>
              <p:nvSpPr>
                <p:cNvPr id="9" name="Cylinder 8"/>
                <p:cNvSpPr/>
                <p:nvPr/>
              </p:nvSpPr>
              <p:spPr>
                <a:xfrm>
                  <a:off x="6462531" y="2919674"/>
                  <a:ext cx="1525930" cy="522146"/>
                </a:xfrm>
                <a:prstGeom prst="can">
                  <a:avLst/>
                </a:prstGeom>
                <a:solidFill>
                  <a:srgbClr val="00B050"/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chemeClr val="bg1"/>
                      </a:solidFill>
                    </a:rPr>
                    <a:t>Weather</a:t>
                  </a:r>
                </a:p>
              </p:txBody>
            </p:sp>
            <p:sp>
              <p:nvSpPr>
                <p:cNvPr id="10" name="Cylinder 9"/>
                <p:cNvSpPr/>
                <p:nvPr/>
              </p:nvSpPr>
              <p:spPr>
                <a:xfrm>
                  <a:off x="6462531" y="2332459"/>
                  <a:ext cx="1525930" cy="522146"/>
                </a:xfrm>
                <a:prstGeom prst="can">
                  <a:avLst/>
                </a:prstGeom>
                <a:solidFill>
                  <a:srgbClr val="00B050"/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chemeClr val="bg1"/>
                      </a:solidFill>
                    </a:rPr>
                    <a:t>LiDAR</a:t>
                  </a:r>
                </a:p>
              </p:txBody>
            </p:sp>
            <p:sp>
              <p:nvSpPr>
                <p:cNvPr id="11" name="Cylinder 10"/>
                <p:cNvSpPr/>
                <p:nvPr/>
              </p:nvSpPr>
              <p:spPr>
                <a:xfrm>
                  <a:off x="6456203" y="1745243"/>
                  <a:ext cx="1525930" cy="522146"/>
                </a:xfrm>
                <a:prstGeom prst="can">
                  <a:avLst/>
                </a:prstGeom>
                <a:solidFill>
                  <a:srgbClr val="00B050"/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chemeClr val="bg1"/>
                      </a:solidFill>
                    </a:rPr>
                    <a:t>ADS-B</a:t>
                  </a:r>
                </a:p>
              </p:txBody>
            </p:sp>
            <p:sp>
              <p:nvSpPr>
                <p:cNvPr id="12" name="Cylinder 11"/>
                <p:cNvSpPr/>
                <p:nvPr/>
              </p:nvSpPr>
              <p:spPr>
                <a:xfrm>
                  <a:off x="6449875" y="4681323"/>
                  <a:ext cx="1532258" cy="522146"/>
                </a:xfrm>
                <a:prstGeom prst="can">
                  <a:avLst/>
                </a:prstGeom>
                <a:solidFill>
                  <a:srgbClr val="00B050"/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chemeClr val="bg1"/>
                      </a:solidFill>
                    </a:rPr>
                    <a:t>Restrictions</a:t>
                  </a:r>
                </a:p>
              </p:txBody>
            </p:sp>
          </p:grpSp>
          <p:pic>
            <p:nvPicPr>
              <p:cNvPr id="22" name="Graphic 21" descr="Send"/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7722437" y="1307730"/>
                <a:ext cx="544704" cy="544704"/>
              </a:xfrm>
              <a:prstGeom prst="rect">
                <a:avLst/>
              </a:prstGeom>
            </p:spPr>
          </p:pic>
        </p:grpSp>
        <p:grpSp>
          <p:nvGrpSpPr>
            <p:cNvPr id="34" name="Group 33"/>
            <p:cNvGrpSpPr/>
            <p:nvPr/>
          </p:nvGrpSpPr>
          <p:grpSpPr>
            <a:xfrm>
              <a:off x="530352" y="1046997"/>
              <a:ext cx="5338013" cy="1021556"/>
              <a:chOff x="530352" y="1046997"/>
              <a:chExt cx="5338013" cy="1021556"/>
            </a:xfrm>
          </p:grpSpPr>
          <p:sp>
            <p:nvSpPr>
              <p:cNvPr id="5" name="Rectangle: Rounded Corners 4"/>
              <p:cNvSpPr/>
              <p:nvPr/>
            </p:nvSpPr>
            <p:spPr>
              <a:xfrm>
                <a:off x="530352" y="1046997"/>
                <a:ext cx="5338013" cy="1021556"/>
              </a:xfrm>
              <a:prstGeom prst="roundRect">
                <a:avLst/>
              </a:prstGeom>
              <a:ln>
                <a:solidFill>
                  <a:srgbClr val="00B05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endParaRPr lang="en-US" dirty="0">
                  <a:ln>
                    <a:solidFill>
                      <a:srgbClr val="00B050"/>
                    </a:solidFill>
                  </a:ln>
                  <a:solidFill>
                    <a:srgbClr val="00B050"/>
                  </a:solidFill>
                </a:endParaRPr>
              </a:p>
              <a:p>
                <a:pPr algn="ctr"/>
                <a:r>
                  <a:rPr lang="en-US" dirty="0">
                    <a:ln>
                      <a:solidFill>
                        <a:srgbClr val="00B050"/>
                      </a:solidFill>
                    </a:ln>
                    <a:solidFill>
                      <a:srgbClr val="00B050"/>
                    </a:solidFill>
                  </a:rPr>
                  <a:t>Navigation Loop</a:t>
                </a:r>
              </a:p>
              <a:p>
                <a:pPr algn="ctr"/>
                <a:endParaRPr lang="en-US" dirty="0">
                  <a:ln>
                    <a:solidFill>
                      <a:srgbClr val="00B050"/>
                    </a:solidFill>
                  </a:ln>
                  <a:solidFill>
                    <a:srgbClr val="00B050"/>
                  </a:solidFill>
                </a:endParaRPr>
              </a:p>
            </p:txBody>
          </p:sp>
          <p:pic>
            <p:nvPicPr>
              <p:cNvPr id="23" name="Graphic 22" descr="Map compass"/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4856815" y="1104548"/>
                <a:ext cx="914400" cy="914400"/>
              </a:xfrm>
              <a:prstGeom prst="rect">
                <a:avLst/>
              </a:prstGeom>
            </p:spPr>
          </p:pic>
        </p:grpSp>
        <p:grpSp>
          <p:nvGrpSpPr>
            <p:cNvPr id="36" name="Group 35"/>
            <p:cNvGrpSpPr/>
            <p:nvPr/>
          </p:nvGrpSpPr>
          <p:grpSpPr>
            <a:xfrm>
              <a:off x="530353" y="2120615"/>
              <a:ext cx="5338012" cy="1940957"/>
              <a:chOff x="530353" y="2120615"/>
              <a:chExt cx="5338012" cy="1940957"/>
            </a:xfrm>
          </p:grpSpPr>
          <p:sp>
            <p:nvSpPr>
              <p:cNvPr id="15" name="Rectangle: Rounded Corners 14"/>
              <p:cNvSpPr/>
              <p:nvPr/>
            </p:nvSpPr>
            <p:spPr>
              <a:xfrm>
                <a:off x="530353" y="2120615"/>
                <a:ext cx="5338012" cy="1940957"/>
              </a:xfrm>
              <a:prstGeom prst="roundRect">
                <a:avLst/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3">
                        <a:lumMod val="75000"/>
                      </a:schemeClr>
                    </a:solidFill>
                  </a:rPr>
                  <a:t>Situation Assessment</a:t>
                </a:r>
              </a:p>
              <a:p>
                <a:pPr algn="ctr"/>
                <a:endParaRPr lang="en-US" dirty="0">
                  <a:solidFill>
                    <a:schemeClr val="accent2"/>
                  </a:solidFill>
                </a:endParaRPr>
              </a:p>
              <a:p>
                <a:pPr algn="ctr"/>
                <a:endParaRPr lang="en-US" dirty="0">
                  <a:solidFill>
                    <a:schemeClr val="accent2"/>
                  </a:solidFill>
                </a:endParaRPr>
              </a:p>
              <a:p>
                <a:pPr algn="ctr"/>
                <a:endParaRPr lang="en-US" dirty="0">
                  <a:solidFill>
                    <a:schemeClr val="accent2"/>
                  </a:solidFill>
                </a:endParaRPr>
              </a:p>
              <a:p>
                <a:pPr algn="ctr"/>
                <a:endParaRPr lang="en-US" dirty="0">
                  <a:solidFill>
                    <a:schemeClr val="accent2"/>
                  </a:solidFill>
                </a:endParaRPr>
              </a:p>
              <a:p>
                <a:pPr algn="ctr"/>
                <a:endParaRPr lang="en-US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4" name="Rectangle: Rounded Corners 23"/>
              <p:cNvSpPr/>
              <p:nvPr/>
            </p:nvSpPr>
            <p:spPr>
              <a:xfrm>
                <a:off x="753242" y="2581949"/>
                <a:ext cx="1979271" cy="408623"/>
              </a:xfrm>
              <a:prstGeom prst="roundRect">
                <a:avLst/>
              </a:prstGeom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dirty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Events</a:t>
                </a:r>
              </a:p>
            </p:txBody>
          </p:sp>
          <p:sp>
            <p:nvSpPr>
              <p:cNvPr id="25" name="Rectangle: Rounded Corners 24"/>
              <p:cNvSpPr/>
              <p:nvPr/>
            </p:nvSpPr>
            <p:spPr>
              <a:xfrm>
                <a:off x="3557286" y="2588182"/>
                <a:ext cx="1979271" cy="408623"/>
              </a:xfrm>
              <a:prstGeom prst="roundRect">
                <a:avLst/>
              </a:prstGeom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dirty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Triggers</a:t>
                </a:r>
              </a:p>
            </p:txBody>
          </p:sp>
          <p:sp>
            <p:nvSpPr>
              <p:cNvPr id="26" name="Rectangle: Rounded Corners 25"/>
              <p:cNvSpPr/>
              <p:nvPr/>
            </p:nvSpPr>
            <p:spPr>
              <a:xfrm>
                <a:off x="753241" y="3308223"/>
                <a:ext cx="1979271" cy="408623"/>
              </a:xfrm>
              <a:prstGeom prst="roundRect">
                <a:avLst/>
              </a:prstGeom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Directives</a:t>
                </a:r>
              </a:p>
            </p:txBody>
          </p:sp>
          <p:sp>
            <p:nvSpPr>
              <p:cNvPr id="27" name="Rectangle: Rounded Corners 26"/>
              <p:cNvSpPr/>
              <p:nvPr/>
            </p:nvSpPr>
            <p:spPr>
              <a:xfrm>
                <a:off x="3557285" y="3308223"/>
                <a:ext cx="1979271" cy="408623"/>
              </a:xfrm>
              <a:prstGeom prst="roundRect">
                <a:avLst/>
              </a:prstGeom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Changes</a:t>
                </a:r>
              </a:p>
            </p:txBody>
          </p:sp>
        </p:grpSp>
        <p:sp>
          <p:nvSpPr>
            <p:cNvPr id="28" name="Arrow: Curved Right 27"/>
            <p:cNvSpPr/>
            <p:nvPr/>
          </p:nvSpPr>
          <p:spPr>
            <a:xfrm>
              <a:off x="73692" y="1557775"/>
              <a:ext cx="456661" cy="3693319"/>
            </a:xfrm>
            <a:prstGeom prst="curvedRightArrow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 rot="16200000">
              <a:off x="-546935" y="3152641"/>
              <a:ext cx="16893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Goal Waypoint</a:t>
              </a:r>
            </a:p>
          </p:txBody>
        </p:sp>
        <p:sp>
          <p:nvSpPr>
            <p:cNvPr id="31" name="Arrow: Curved Left 30"/>
            <p:cNvSpPr/>
            <p:nvPr/>
          </p:nvSpPr>
          <p:spPr>
            <a:xfrm rot="5400000">
              <a:off x="4139545" y="3331225"/>
              <a:ext cx="462573" cy="5909310"/>
            </a:xfrm>
            <a:prstGeom prst="curvedLeftArrow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3582035" y="6127008"/>
              <a:ext cx="14414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Probabilities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8143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Examples:</a:t>
            </a:r>
            <a:br>
              <a:rPr lang="en-US" dirty="0"/>
            </a:br>
            <a:br>
              <a:rPr lang="en-US" dirty="0"/>
            </a:br>
            <a:r>
              <a:rPr lang="en-US" dirty="0"/>
              <a:t>Maze Solver</a:t>
            </a:r>
            <a:br>
              <a:rPr lang="en-US" dirty="0"/>
            </a:br>
            <a:br>
              <a:rPr lang="en-US" dirty="0"/>
            </a:br>
            <a:r>
              <a:rPr lang="en-US" dirty="0"/>
              <a:t>Storm Avoidance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2A9BCE-725C-468B-8544-94EEABCA5C38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0698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  <p:pic>
        <p:nvPicPr>
          <p:cNvPr id="15362" name="Picture 2" descr="File:Le restaurant VÃ©ry - ex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351" y="70037"/>
            <a:ext cx="3584448" cy="5336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31351" y="6011971"/>
            <a:ext cx="442300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dirty="0"/>
              <a:t>[1]</a:t>
            </a:r>
            <a:r>
              <a:rPr lang="en-US" sz="500" dirty="0">
                <a:hlinkClick r:id="rId4"/>
              </a:rPr>
              <a:t>https://commons.wikimedia.org/wiki/File:Le_restaurant_V%C3%A9ry_-_ext.png</a:t>
            </a:r>
            <a:endParaRPr lang="en-US" sz="500" dirty="0"/>
          </a:p>
          <a:p>
            <a:r>
              <a:rPr lang="en-US" sz="500" dirty="0"/>
              <a:t>[2]https://commons.wikimedia.org/wiki/File:A_gentleman,_walking_towards_the_left_and_drawing_his_sword_from_the_sheath,_wearing_a_plumed_hat_and_boots_with_spurs_MET_DP829192.jpg</a:t>
            </a:r>
          </a:p>
        </p:txBody>
      </p:sp>
      <p:pic>
        <p:nvPicPr>
          <p:cNvPr id="15364" name="Picture 4" descr="File:A gentleman, walking towards the left and drawing his sword from the sheath, wearing a plumed hat and boots with spurs MET DP829192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3919" y="70037"/>
            <a:ext cx="2696997" cy="4076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3597445" y="4329787"/>
            <a:ext cx="5468164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How this gentleman </a:t>
            </a:r>
          </a:p>
          <a:p>
            <a:pPr algn="ctr"/>
            <a:r>
              <a:rPr lang="en-US" sz="36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gets </a:t>
            </a:r>
          </a:p>
          <a:p>
            <a:pPr algn="ctr"/>
            <a:r>
              <a:rPr lang="en-US" sz="36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into the Fine Restaurant</a:t>
            </a:r>
            <a:endParaRPr lang="en-US" sz="36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990131" y="815407"/>
            <a:ext cx="819455" cy="258532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&lt;-</a:t>
            </a:r>
          </a:p>
          <a:p>
            <a:pPr algn="ctr"/>
            <a:r>
              <a:rPr lang="en-US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&lt;-</a:t>
            </a:r>
          </a:p>
          <a:p>
            <a:pPr algn="ctr"/>
            <a:r>
              <a:rPr lang="en-US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&lt;-</a:t>
            </a:r>
          </a:p>
        </p:txBody>
      </p:sp>
    </p:spTree>
    <p:extLst>
      <p:ext uri="{BB962C8B-B14F-4D97-AF65-F5344CB8AC3E}">
        <p14:creationId xmlns:p14="http://schemas.microsoft.com/office/powerpoint/2010/main" val="1316873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</a:t>
            </a:r>
            <a:br>
              <a:rPr lang="en-US" dirty="0"/>
            </a:br>
            <a:r>
              <a:rPr lang="en-US" dirty="0"/>
              <a:t>	Simple maze</a:t>
            </a:r>
          </a:p>
        </p:txBody>
      </p:sp>
      <p:pic>
        <p:nvPicPr>
          <p:cNvPr id="5" name="maze">
            <a:hlinkClick r:id="" action="ppaction://media"/>
          </p:cNvPr>
          <p:cNvPicPr>
            <a:picLocks noGrp="1" noChangeAspect="1"/>
          </p:cNvPicPr>
          <p:nvPr>
            <p:ph sz="quarter" idx="1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10096" r="10200"/>
          <a:stretch/>
        </p:blipFill>
        <p:spPr>
          <a:xfrm>
            <a:off x="530352" y="1222131"/>
            <a:ext cx="7986661" cy="5635869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5664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81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</a:t>
            </a:r>
            <a:br>
              <a:rPr lang="en-US" dirty="0"/>
            </a:br>
            <a:r>
              <a:rPr lang="en-US" dirty="0"/>
              <a:t>	Storm</a:t>
            </a:r>
          </a:p>
        </p:txBody>
      </p:sp>
      <p:pic>
        <p:nvPicPr>
          <p:cNvPr id="5" name="storm">
            <a:hlinkClick r:id="" action="ppaction://media"/>
          </p:cNvPr>
          <p:cNvPicPr>
            <a:picLocks noGrp="1" noChangeAspect="1"/>
          </p:cNvPicPr>
          <p:nvPr>
            <p:ph sz="quarter" idx="1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9742" b="9565"/>
          <a:stretch/>
        </p:blipFill>
        <p:spPr>
          <a:xfrm>
            <a:off x="0" y="1732085"/>
            <a:ext cx="9144000" cy="414997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8065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56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Rules of the Air Introduction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  <p:pic>
        <p:nvPicPr>
          <p:cNvPr id="5" name="Picture 2" descr="VÃ½sledok vyhÄ¾adÃ¡vania obrÃ¡zkov pre dopyt musketeer duel drawi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03"/>
          <a:stretch/>
        </p:blipFill>
        <p:spPr bwMode="auto">
          <a:xfrm>
            <a:off x="530352" y="856420"/>
            <a:ext cx="8159261" cy="5434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5995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/>
          <p:cNvSpPr/>
          <p:nvPr/>
        </p:nvSpPr>
        <p:spPr>
          <a:xfrm>
            <a:off x="3367454" y="2218073"/>
            <a:ext cx="4843858" cy="1754326"/>
          </a:xfrm>
          <a:prstGeom prst="rect">
            <a:avLst/>
          </a:prstGeom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UAS 1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UAS Traffic Management Concept</a:t>
            </a:r>
          </a:p>
        </p:txBody>
      </p:sp>
      <p:sp>
        <p:nvSpPr>
          <p:cNvPr id="35" name="Rectangle 34"/>
          <p:cNvSpPr/>
          <p:nvPr/>
        </p:nvSpPr>
        <p:spPr>
          <a:xfrm>
            <a:off x="3351969" y="4488182"/>
            <a:ext cx="4859343" cy="2031325"/>
          </a:xfrm>
          <a:prstGeom prst="rect">
            <a:avLst/>
          </a:prstGeom>
          <a:ln w="12700">
            <a:solidFill>
              <a:srgbClr val="00B05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UAS 2 </a:t>
            </a: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i="1" u="sng" dirty="0"/>
              <a:t>Each vehicle is calculating Collision Cases</a:t>
            </a:r>
            <a:r>
              <a:rPr lang="en-US" dirty="0"/>
              <a:t>  to nearby vehicles, </a:t>
            </a:r>
          </a:p>
          <a:p>
            <a:r>
              <a:rPr lang="en-US" i="1" u="sng" dirty="0"/>
              <a:t>UTM is also calculating Collision Cases</a:t>
            </a:r>
            <a:r>
              <a:rPr lang="en-US" dirty="0"/>
              <a:t> to cluster vehicles,</a:t>
            </a:r>
          </a:p>
          <a:p>
            <a:r>
              <a:rPr lang="en-US" dirty="0"/>
              <a:t>UTM issues </a:t>
            </a:r>
            <a:r>
              <a:rPr lang="en-US" b="1" i="1" u="sng" dirty="0"/>
              <a:t>Resolution advisories</a:t>
            </a:r>
            <a:r>
              <a:rPr lang="en-US" dirty="0"/>
              <a:t> or separation rules to prevent collision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  <p:sp>
        <p:nvSpPr>
          <p:cNvPr id="5" name="Rounded Rectangle 9"/>
          <p:cNvSpPr/>
          <p:nvPr/>
        </p:nvSpPr>
        <p:spPr>
          <a:xfrm>
            <a:off x="6324189" y="5405759"/>
            <a:ext cx="1812022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Navigation Grid</a:t>
            </a:r>
          </a:p>
        </p:txBody>
      </p:sp>
      <p:sp>
        <p:nvSpPr>
          <p:cNvPr id="6" name="Rounded Rectangle 9"/>
          <p:cNvSpPr/>
          <p:nvPr/>
        </p:nvSpPr>
        <p:spPr>
          <a:xfrm>
            <a:off x="3542098" y="5412108"/>
            <a:ext cx="1812022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Control</a:t>
            </a:r>
          </a:p>
        </p:txBody>
      </p:sp>
      <p:sp>
        <p:nvSpPr>
          <p:cNvPr id="7" name="Rounded Rectangle 9"/>
          <p:cNvSpPr/>
          <p:nvPr/>
        </p:nvSpPr>
        <p:spPr>
          <a:xfrm>
            <a:off x="6324189" y="2353188"/>
            <a:ext cx="1812022" cy="914400"/>
          </a:xfrm>
          <a:prstGeom prst="round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Navigation Grid</a:t>
            </a:r>
          </a:p>
        </p:txBody>
      </p:sp>
      <p:sp>
        <p:nvSpPr>
          <p:cNvPr id="8" name="Rounded Rectangle 9"/>
          <p:cNvSpPr/>
          <p:nvPr/>
        </p:nvSpPr>
        <p:spPr>
          <a:xfrm>
            <a:off x="3542098" y="2353188"/>
            <a:ext cx="1812022" cy="914400"/>
          </a:xfrm>
          <a:prstGeom prst="round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Control</a:t>
            </a:r>
          </a:p>
        </p:txBody>
      </p:sp>
      <p:pic>
        <p:nvPicPr>
          <p:cNvPr id="34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6602887" y="3370878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ounded Rectangle 9"/>
          <p:cNvSpPr/>
          <p:nvPr/>
        </p:nvSpPr>
        <p:spPr>
          <a:xfrm>
            <a:off x="724622" y="3855869"/>
            <a:ext cx="1812022" cy="914400"/>
          </a:xfrm>
          <a:prstGeom prst="roundRect">
            <a:avLst/>
          </a:prstGeom>
          <a:solidFill>
            <a:srgbClr val="00206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UAS Traffic Management</a:t>
            </a:r>
          </a:p>
        </p:txBody>
      </p:sp>
      <p:cxnSp>
        <p:nvCxnSpPr>
          <p:cNvPr id="11" name="Straight Arrow Connector 10"/>
          <p:cNvCxnSpPr>
            <a:cxnSpLocks/>
            <a:stCxn id="9" idx="0"/>
            <a:endCxn id="8" idx="1"/>
          </p:cNvCxnSpPr>
          <p:nvPr/>
        </p:nvCxnSpPr>
        <p:spPr>
          <a:xfrm rot="5400000" flipH="1" flipV="1">
            <a:off x="2063625" y="2377397"/>
            <a:ext cx="1045481" cy="1911465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Straight Arrow Connector 10"/>
          <p:cNvCxnSpPr>
            <a:cxnSpLocks/>
            <a:stCxn id="9" idx="2"/>
            <a:endCxn id="6" idx="1"/>
          </p:cNvCxnSpPr>
          <p:nvPr/>
        </p:nvCxnSpPr>
        <p:spPr>
          <a:xfrm rot="16200000" flipH="1">
            <a:off x="2036846" y="4364055"/>
            <a:ext cx="1099039" cy="1911465"/>
          </a:xfrm>
          <a:prstGeom prst="bentConnector2">
            <a:avLst/>
          </a:prstGeom>
          <a:ln w="38100" cmpd="sng">
            <a:solidFill>
              <a:srgbClr val="00B05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10"/>
          <p:cNvCxnSpPr>
            <a:cxnSpLocks/>
            <a:stCxn id="8" idx="3"/>
            <a:endCxn id="7" idx="1"/>
          </p:cNvCxnSpPr>
          <p:nvPr/>
        </p:nvCxnSpPr>
        <p:spPr>
          <a:xfrm>
            <a:off x="5354120" y="2810388"/>
            <a:ext cx="97006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4" name="Straight Arrow Connector 10"/>
          <p:cNvCxnSpPr>
            <a:cxnSpLocks/>
            <a:stCxn id="6" idx="3"/>
            <a:endCxn id="5" idx="1"/>
          </p:cNvCxnSpPr>
          <p:nvPr/>
        </p:nvCxnSpPr>
        <p:spPr>
          <a:xfrm flipV="1">
            <a:off x="5354120" y="5862959"/>
            <a:ext cx="970069" cy="6349"/>
          </a:xfrm>
          <a:prstGeom prst="straightConnector1">
            <a:avLst/>
          </a:prstGeom>
          <a:ln w="38100" cmpd="sng">
            <a:solidFill>
              <a:srgbClr val="00B05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10"/>
          <p:cNvCxnSpPr>
            <a:cxnSpLocks/>
            <a:stCxn id="8" idx="2"/>
            <a:endCxn id="9" idx="3"/>
          </p:cNvCxnSpPr>
          <p:nvPr/>
        </p:nvCxnSpPr>
        <p:spPr>
          <a:xfrm rot="5400000">
            <a:off x="2969637" y="2834596"/>
            <a:ext cx="1045481" cy="1911465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" name="Straight Arrow Connector 10"/>
          <p:cNvCxnSpPr>
            <a:cxnSpLocks/>
            <a:stCxn id="6" idx="0"/>
            <a:endCxn id="9" idx="3"/>
          </p:cNvCxnSpPr>
          <p:nvPr/>
        </p:nvCxnSpPr>
        <p:spPr>
          <a:xfrm rot="16200000" flipV="1">
            <a:off x="2942858" y="3906856"/>
            <a:ext cx="1099039" cy="1911465"/>
          </a:xfrm>
          <a:prstGeom prst="curvedConnector2">
            <a:avLst/>
          </a:prstGeom>
          <a:ln w="38100" cmpd="sng">
            <a:solidFill>
              <a:srgbClr val="00B05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6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6602887" y="4770269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Scroll: Horizontal 36"/>
          <p:cNvSpPr/>
          <p:nvPr/>
        </p:nvSpPr>
        <p:spPr>
          <a:xfrm>
            <a:off x="2594359" y="3316341"/>
            <a:ext cx="2323471" cy="490776"/>
          </a:xfrm>
          <a:prstGeom prst="horizontalScroll">
            <a:avLst/>
          </a:prstGeom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Position notification</a:t>
            </a:r>
          </a:p>
        </p:txBody>
      </p:sp>
      <p:sp>
        <p:nvSpPr>
          <p:cNvPr id="38" name="Scroll: Horizontal 37"/>
          <p:cNvSpPr/>
          <p:nvPr/>
        </p:nvSpPr>
        <p:spPr>
          <a:xfrm>
            <a:off x="2594359" y="4862669"/>
            <a:ext cx="2323471" cy="490776"/>
          </a:xfrm>
          <a:prstGeom prst="horizontalScroll">
            <a:avLst/>
          </a:prstGeom>
          <a:ln>
            <a:solidFill>
              <a:srgbClr val="00B05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Position notification</a:t>
            </a:r>
          </a:p>
        </p:txBody>
      </p:sp>
      <p:sp>
        <p:nvSpPr>
          <p:cNvPr id="39" name="Scroll: Vertical 38"/>
          <p:cNvSpPr/>
          <p:nvPr/>
        </p:nvSpPr>
        <p:spPr>
          <a:xfrm>
            <a:off x="236735" y="2975828"/>
            <a:ext cx="1345134" cy="790099"/>
          </a:xfrm>
          <a:prstGeom prst="verticalScroll">
            <a:avLst/>
          </a:prstGeom>
          <a:ln w="12700">
            <a:solidFill>
              <a:srgbClr val="00206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Collision Case</a:t>
            </a:r>
          </a:p>
        </p:txBody>
      </p:sp>
      <p:sp>
        <p:nvSpPr>
          <p:cNvPr id="40" name="Arrow: Pentagon 39"/>
          <p:cNvSpPr/>
          <p:nvPr/>
        </p:nvSpPr>
        <p:spPr>
          <a:xfrm>
            <a:off x="1199121" y="2326140"/>
            <a:ext cx="1503770" cy="369332"/>
          </a:xfrm>
          <a:prstGeom prst="homePlate">
            <a:avLst/>
          </a:prstGeom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Resolution</a:t>
            </a:r>
          </a:p>
        </p:txBody>
      </p:sp>
      <p:sp>
        <p:nvSpPr>
          <p:cNvPr id="41" name="Arrow: Pentagon 40"/>
          <p:cNvSpPr/>
          <p:nvPr/>
        </p:nvSpPr>
        <p:spPr>
          <a:xfrm>
            <a:off x="1199121" y="5936942"/>
            <a:ext cx="1503770" cy="369332"/>
          </a:xfrm>
          <a:prstGeom prst="homePlate">
            <a:avLst/>
          </a:prstGeom>
          <a:ln w="12700">
            <a:solidFill>
              <a:srgbClr val="00B05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Resolution</a:t>
            </a:r>
          </a:p>
        </p:txBody>
      </p:sp>
    </p:spTree>
    <p:extLst>
      <p:ext uri="{BB962C8B-B14F-4D97-AF65-F5344CB8AC3E}">
        <p14:creationId xmlns:p14="http://schemas.microsoft.com/office/powerpoint/2010/main" val="3720999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 engine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  <p:sp>
        <p:nvSpPr>
          <p:cNvPr id="5" name="Rounded Rectangle 9"/>
          <p:cNvSpPr/>
          <p:nvPr/>
        </p:nvSpPr>
        <p:spPr>
          <a:xfrm>
            <a:off x="3464821" y="2003817"/>
            <a:ext cx="1812022" cy="914400"/>
          </a:xfrm>
          <a:prstGeom prst="roundRect">
            <a:avLst/>
          </a:prstGeom>
          <a:solidFill>
            <a:srgbClr val="00206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</a:t>
            </a:r>
          </a:p>
        </p:txBody>
      </p:sp>
      <p:sp>
        <p:nvSpPr>
          <p:cNvPr id="6" name="Rounded Rectangle 9"/>
          <p:cNvSpPr/>
          <p:nvPr/>
        </p:nvSpPr>
        <p:spPr>
          <a:xfrm>
            <a:off x="6767038" y="861471"/>
            <a:ext cx="1812022" cy="914400"/>
          </a:xfrm>
          <a:prstGeom prst="roundRect">
            <a:avLst/>
          </a:prstGeom>
          <a:solidFill>
            <a:srgbClr val="EB2819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Decision point</a:t>
            </a:r>
          </a:p>
          <a:p>
            <a:pPr algn="ctr"/>
            <a:r>
              <a:rPr lang="en-US" dirty="0"/>
              <a:t>(Join point)</a:t>
            </a:r>
          </a:p>
        </p:txBody>
      </p:sp>
      <p:sp>
        <p:nvSpPr>
          <p:cNvPr id="7" name="Rounded Rectangle 9"/>
          <p:cNvSpPr/>
          <p:nvPr/>
        </p:nvSpPr>
        <p:spPr>
          <a:xfrm>
            <a:off x="530352" y="861471"/>
            <a:ext cx="1812022" cy="914400"/>
          </a:xfrm>
          <a:prstGeom prst="roundRect">
            <a:avLst/>
          </a:prstGeom>
          <a:solidFill>
            <a:srgbClr val="EB2819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Context</a:t>
            </a:r>
          </a:p>
        </p:txBody>
      </p:sp>
      <p:sp>
        <p:nvSpPr>
          <p:cNvPr id="8" name="Rounded Rectangle 9"/>
          <p:cNvSpPr/>
          <p:nvPr/>
        </p:nvSpPr>
        <p:spPr>
          <a:xfrm>
            <a:off x="530352" y="4020877"/>
            <a:ext cx="1812022" cy="340108"/>
          </a:xfrm>
          <a:prstGeom prst="roundRect">
            <a:avLst/>
          </a:prstGeom>
          <a:solidFill>
            <a:srgbClr val="00206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Parser</a:t>
            </a:r>
          </a:p>
        </p:txBody>
      </p:sp>
      <p:sp>
        <p:nvSpPr>
          <p:cNvPr id="9" name="Rounded Rectangle 9"/>
          <p:cNvSpPr/>
          <p:nvPr/>
        </p:nvSpPr>
        <p:spPr>
          <a:xfrm>
            <a:off x="3462833" y="5914193"/>
            <a:ext cx="1812022" cy="340108"/>
          </a:xfrm>
          <a:prstGeom prst="roundRect">
            <a:avLst/>
          </a:prstGeom>
          <a:solidFill>
            <a:srgbClr val="00206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Condition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6767038" y="4025017"/>
            <a:ext cx="1812022" cy="340108"/>
          </a:xfrm>
          <a:prstGeom prst="roundRect">
            <a:avLst/>
          </a:prstGeom>
          <a:solidFill>
            <a:srgbClr val="00206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Application</a:t>
            </a:r>
          </a:p>
        </p:txBody>
      </p:sp>
      <p:cxnSp>
        <p:nvCxnSpPr>
          <p:cNvPr id="11" name="Straight Arrow Connector 9"/>
          <p:cNvCxnSpPr>
            <a:cxnSpLocks/>
            <a:stCxn id="8" idx="3"/>
            <a:endCxn id="9" idx="1"/>
          </p:cNvCxnSpPr>
          <p:nvPr/>
        </p:nvCxnSpPr>
        <p:spPr>
          <a:xfrm>
            <a:off x="2342374" y="4190931"/>
            <a:ext cx="1120459" cy="1893316"/>
          </a:xfrm>
          <a:prstGeom prst="curvedConnector3">
            <a:avLst/>
          </a:prstGeom>
          <a:ln w="571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" name="Straight Arrow Connector 9"/>
          <p:cNvCxnSpPr>
            <a:cxnSpLocks/>
            <a:stCxn id="9" idx="3"/>
            <a:endCxn id="10" idx="1"/>
          </p:cNvCxnSpPr>
          <p:nvPr/>
        </p:nvCxnSpPr>
        <p:spPr>
          <a:xfrm flipV="1">
            <a:off x="5274855" y="4195071"/>
            <a:ext cx="1492183" cy="1889176"/>
          </a:xfrm>
          <a:prstGeom prst="curvedConnector3">
            <a:avLst/>
          </a:prstGeom>
          <a:ln w="571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0" name="Rounded Rectangle 9"/>
          <p:cNvSpPr/>
          <p:nvPr/>
        </p:nvSpPr>
        <p:spPr>
          <a:xfrm>
            <a:off x="532340" y="1990368"/>
            <a:ext cx="1812022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Control</a:t>
            </a:r>
          </a:p>
        </p:txBody>
      </p:sp>
      <p:sp>
        <p:nvSpPr>
          <p:cNvPr id="21" name="Rounded Rectangle 9"/>
          <p:cNvSpPr/>
          <p:nvPr/>
        </p:nvSpPr>
        <p:spPr>
          <a:xfrm>
            <a:off x="6767038" y="1990368"/>
            <a:ext cx="1812022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Navigation Grid</a:t>
            </a:r>
          </a:p>
        </p:txBody>
      </p:sp>
      <p:sp>
        <p:nvSpPr>
          <p:cNvPr id="22" name="Rounded Rectangle 9"/>
          <p:cNvSpPr/>
          <p:nvPr/>
        </p:nvSpPr>
        <p:spPr>
          <a:xfrm>
            <a:off x="3464821" y="861471"/>
            <a:ext cx="1812022" cy="914400"/>
          </a:xfrm>
          <a:prstGeom prst="roundRect">
            <a:avLst/>
          </a:prstGeom>
          <a:solidFill>
            <a:srgbClr val="EB2819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 Engine</a:t>
            </a:r>
          </a:p>
        </p:txBody>
      </p:sp>
      <p:cxnSp>
        <p:nvCxnSpPr>
          <p:cNvPr id="23" name="Straight Arrow Connector 9"/>
          <p:cNvCxnSpPr>
            <a:cxnSpLocks/>
            <a:endCxn id="5" idx="1"/>
          </p:cNvCxnSpPr>
          <p:nvPr/>
        </p:nvCxnSpPr>
        <p:spPr>
          <a:xfrm>
            <a:off x="2309812" y="1372821"/>
            <a:ext cx="1155009" cy="1088196"/>
          </a:xfrm>
          <a:prstGeom prst="curvedConnector3">
            <a:avLst/>
          </a:prstGeom>
          <a:ln w="57150">
            <a:solidFill>
              <a:srgbClr val="E71D1D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5" name="Straight Arrow Connector 9"/>
          <p:cNvCxnSpPr>
            <a:cxnSpLocks/>
            <a:stCxn id="6" idx="1"/>
            <a:endCxn id="5" idx="3"/>
          </p:cNvCxnSpPr>
          <p:nvPr/>
        </p:nvCxnSpPr>
        <p:spPr>
          <a:xfrm rot="10800000" flipV="1">
            <a:off x="5276844" y="1318671"/>
            <a:ext cx="1490195" cy="1142346"/>
          </a:xfrm>
          <a:prstGeom prst="curvedConnector3">
            <a:avLst>
              <a:gd name="adj1" fmla="val 50000"/>
            </a:avLst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8" name="Straight Arrow Connector 9"/>
          <p:cNvCxnSpPr>
            <a:cxnSpLocks/>
            <a:stCxn id="22" idx="2"/>
            <a:endCxn id="5" idx="0"/>
          </p:cNvCxnSpPr>
          <p:nvPr/>
        </p:nvCxnSpPr>
        <p:spPr>
          <a:xfrm>
            <a:off x="4370832" y="1775871"/>
            <a:ext cx="0" cy="22794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1" name="Straight Arrow Connector 9"/>
          <p:cNvCxnSpPr>
            <a:cxnSpLocks/>
            <a:stCxn id="21" idx="0"/>
            <a:endCxn id="6" idx="2"/>
          </p:cNvCxnSpPr>
          <p:nvPr/>
        </p:nvCxnSpPr>
        <p:spPr>
          <a:xfrm flipV="1">
            <a:off x="7673049" y="1775871"/>
            <a:ext cx="0" cy="214497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4" name="Straight Arrow Connector 9"/>
          <p:cNvCxnSpPr>
            <a:cxnSpLocks/>
            <a:stCxn id="20" idx="0"/>
            <a:endCxn id="7" idx="2"/>
          </p:cNvCxnSpPr>
          <p:nvPr/>
        </p:nvCxnSpPr>
        <p:spPr>
          <a:xfrm flipH="1" flipV="1">
            <a:off x="1436363" y="1775871"/>
            <a:ext cx="1988" cy="214497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2" name="Straight Arrow Connector 9"/>
          <p:cNvCxnSpPr>
            <a:cxnSpLocks/>
            <a:stCxn id="5" idx="2"/>
            <a:endCxn id="8" idx="0"/>
          </p:cNvCxnSpPr>
          <p:nvPr/>
        </p:nvCxnSpPr>
        <p:spPr>
          <a:xfrm rot="5400000">
            <a:off x="2352268" y="2002313"/>
            <a:ext cx="1102660" cy="2934469"/>
          </a:xfrm>
          <a:prstGeom prst="curvedConnector3">
            <a:avLst/>
          </a:prstGeom>
          <a:ln w="571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530352" y="4436865"/>
            <a:ext cx="1779460" cy="1477328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Parse context:</a:t>
            </a:r>
          </a:p>
          <a:p>
            <a:pPr algn="ctr"/>
            <a:endParaRPr lang="en-US" dirty="0">
              <a:solidFill>
                <a:schemeClr val="accent3">
                  <a:lumMod val="75000"/>
                </a:schemeClr>
              </a:solidFill>
            </a:endParaRPr>
          </a:p>
          <a:p>
            <a:pPr algn="ctr"/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Intruder Position</a:t>
            </a:r>
          </a:p>
          <a:p>
            <a:pPr algn="ctr"/>
            <a:endParaRPr lang="en-US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3462833" y="4020878"/>
            <a:ext cx="1779460" cy="1754326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Check condition:</a:t>
            </a:r>
          </a:p>
          <a:p>
            <a:pPr algn="ctr"/>
            <a:endParaRPr lang="en-US" dirty="0">
              <a:solidFill>
                <a:schemeClr val="accent3">
                  <a:lumMod val="75000"/>
                </a:schemeClr>
              </a:solidFill>
            </a:endParaRPr>
          </a:p>
          <a:p>
            <a:pPr algn="ctr"/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Intruder Velocity</a:t>
            </a:r>
          </a:p>
          <a:p>
            <a:pPr algn="ctr"/>
            <a:endParaRPr lang="en-US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6767038" y="4436865"/>
            <a:ext cx="1779460" cy="1477328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Take action:</a:t>
            </a:r>
          </a:p>
          <a:p>
            <a:pPr algn="ctr"/>
            <a:endParaRPr lang="en-US" dirty="0">
              <a:solidFill>
                <a:schemeClr val="accent3">
                  <a:lumMod val="75000"/>
                </a:schemeClr>
              </a:solidFill>
            </a:endParaRPr>
          </a:p>
          <a:p>
            <a:pPr algn="ctr"/>
            <a:endParaRPr lang="en-US" dirty="0">
              <a:solidFill>
                <a:schemeClr val="accent3">
                  <a:lumMod val="75000"/>
                </a:schemeClr>
              </a:solidFill>
            </a:endParaRPr>
          </a:p>
          <a:p>
            <a:pPr algn="ctr"/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Slow down</a:t>
            </a:r>
          </a:p>
          <a:p>
            <a:pPr algn="ctr"/>
            <a:endParaRPr lang="en-US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6767038" y="3019651"/>
            <a:ext cx="1779460" cy="646331"/>
          </a:xfrm>
          <a:prstGeom prst="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Velocity Recalculation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530352" y="3019651"/>
            <a:ext cx="1779460" cy="369332"/>
          </a:xfrm>
          <a:prstGeom prst="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My mission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2426544" y="730056"/>
            <a:ext cx="9797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Gather </a:t>
            </a:r>
          </a:p>
          <a:p>
            <a:r>
              <a:rPr lang="en-US" dirty="0">
                <a:solidFill>
                  <a:schemeClr val="tx2"/>
                </a:solidFill>
              </a:rPr>
              <a:t>Context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5419535" y="749563"/>
            <a:ext cx="9284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Invoke </a:t>
            </a:r>
          </a:p>
          <a:p>
            <a:r>
              <a:rPr lang="en-US" dirty="0">
                <a:solidFill>
                  <a:schemeClr val="tx2"/>
                </a:solidFill>
              </a:rPr>
              <a:t>Engine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3229833" y="3475898"/>
            <a:ext cx="2339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Invoke Rule Instance</a:t>
            </a:r>
          </a:p>
        </p:txBody>
      </p:sp>
    </p:spTree>
    <p:extLst>
      <p:ext uri="{BB962C8B-B14F-4D97-AF65-F5344CB8AC3E}">
        <p14:creationId xmlns:p14="http://schemas.microsoft.com/office/powerpoint/2010/main" val="759551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Arial monospaced for SAP" panose="020B0609020202030204" pitchFamily="49" charset="0"/>
              </a:rPr>
              <a:t>Rules of the Air:</a:t>
            </a:r>
            <a:br>
              <a:rPr lang="en-US" dirty="0"/>
            </a:br>
            <a:br>
              <a:rPr lang="en-US" dirty="0"/>
            </a:br>
            <a:r>
              <a:rPr lang="en-US" dirty="0"/>
              <a:t>Converging Maneuver</a:t>
            </a:r>
            <a:br>
              <a:rPr lang="en-US" dirty="0"/>
            </a:br>
            <a:br>
              <a:rPr lang="en-US" dirty="0"/>
            </a:br>
            <a:r>
              <a:rPr lang="en-US" dirty="0"/>
              <a:t>Head On Approach</a:t>
            </a:r>
            <a:br>
              <a:rPr lang="en-US" dirty="0"/>
            </a:br>
            <a:br>
              <a:rPr lang="en-US" dirty="0"/>
            </a:br>
            <a:r>
              <a:rPr lang="en-US" dirty="0"/>
              <a:t>Overtake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2A9BCE-725C-468B-8544-94EEABCA5C38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5589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Converging Maneuver - Trigger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  <p:sp>
        <p:nvSpPr>
          <p:cNvPr id="5" name="Pie 15"/>
          <p:cNvSpPr/>
          <p:nvPr/>
        </p:nvSpPr>
        <p:spPr>
          <a:xfrm>
            <a:off x="959955" y="92522"/>
            <a:ext cx="3014039" cy="3014039"/>
          </a:xfrm>
          <a:prstGeom prst="pie">
            <a:avLst>
              <a:gd name="adj1" fmla="val 0"/>
              <a:gd name="adj2" fmla="val 5375887"/>
            </a:avLst>
          </a:prstGeom>
          <a:solidFill>
            <a:schemeClr val="accent3">
              <a:lumMod val="20000"/>
              <a:lumOff val="80000"/>
            </a:schemeClr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>
            <a:off x="2019300" y="5351733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 rot="16200000">
            <a:off x="6962775" y="1132158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/>
          <p:cNvCxnSpPr>
            <a:stCxn id="7" idx="0"/>
          </p:cNvCxnSpPr>
          <p:nvPr/>
        </p:nvCxnSpPr>
        <p:spPr>
          <a:xfrm flipH="1">
            <a:off x="228600" y="1599542"/>
            <a:ext cx="6714466" cy="658"/>
          </a:xfrm>
          <a:prstGeom prst="line">
            <a:avLst/>
          </a:prstGeom>
          <a:ln>
            <a:solidFill>
              <a:schemeClr val="tx2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endCxn id="6" idx="0"/>
          </p:cNvCxnSpPr>
          <p:nvPr/>
        </p:nvCxnSpPr>
        <p:spPr>
          <a:xfrm>
            <a:off x="2466975" y="1009650"/>
            <a:ext cx="0" cy="4342083"/>
          </a:xfrm>
          <a:prstGeom prst="line">
            <a:avLst/>
          </a:prstGeom>
          <a:ln>
            <a:prstDash val="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2655065" y="2099215"/>
                <a:ext cx="96225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70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5065" y="2099215"/>
                <a:ext cx="962251" cy="276999"/>
              </a:xfrm>
              <a:prstGeom prst="rect">
                <a:avLst/>
              </a:prstGeom>
              <a:blipFill>
                <a:blip r:embed="rId4"/>
                <a:stretch>
                  <a:fillRect l="-637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Oval 11"/>
          <p:cNvSpPr/>
          <p:nvPr/>
        </p:nvSpPr>
        <p:spPr>
          <a:xfrm>
            <a:off x="2343150" y="1476375"/>
            <a:ext cx="247650" cy="247650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520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Converging Maneuver - Resolution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46</a:t>
            </a:fld>
            <a:endParaRPr lang="en-US" dirty="0"/>
          </a:p>
        </p:txBody>
      </p:sp>
      <p:pic>
        <p:nvPicPr>
          <p:cNvPr id="5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>
            <a:off x="2019300" y="5351733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 rot="16200000">
            <a:off x="6962775" y="1132158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Connector 6"/>
          <p:cNvCxnSpPr>
            <a:stCxn id="6" idx="0"/>
          </p:cNvCxnSpPr>
          <p:nvPr/>
        </p:nvCxnSpPr>
        <p:spPr>
          <a:xfrm flipH="1">
            <a:off x="228600" y="1599542"/>
            <a:ext cx="6714466" cy="658"/>
          </a:xfrm>
          <a:prstGeom prst="line">
            <a:avLst/>
          </a:prstGeom>
          <a:ln>
            <a:solidFill>
              <a:schemeClr val="tx2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8" name="Oval 7"/>
          <p:cNvSpPr/>
          <p:nvPr/>
        </p:nvSpPr>
        <p:spPr>
          <a:xfrm>
            <a:off x="2343150" y="1476375"/>
            <a:ext cx="247650" cy="247650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7"/>
          <p:cNvSpPr/>
          <p:nvPr/>
        </p:nvSpPr>
        <p:spPr>
          <a:xfrm>
            <a:off x="2470150" y="2489200"/>
            <a:ext cx="5334000" cy="2870200"/>
          </a:xfrm>
          <a:custGeom>
            <a:avLst/>
            <a:gdLst>
              <a:gd name="connsiteX0" fmla="*/ 0 w 5334000"/>
              <a:gd name="connsiteY0" fmla="*/ 2870200 h 2870200"/>
              <a:gd name="connsiteX1" fmla="*/ 1327150 w 5334000"/>
              <a:gd name="connsiteY1" fmla="*/ 457200 h 2870200"/>
              <a:gd name="connsiteX2" fmla="*/ 5334000 w 5334000"/>
              <a:gd name="connsiteY2" fmla="*/ 0 h 287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34000" h="2870200">
                <a:moveTo>
                  <a:pt x="0" y="2870200"/>
                </a:moveTo>
                <a:cubicBezTo>
                  <a:pt x="219075" y="1902883"/>
                  <a:pt x="438150" y="935567"/>
                  <a:pt x="1327150" y="457200"/>
                </a:cubicBezTo>
                <a:cubicBezTo>
                  <a:pt x="2216150" y="-21167"/>
                  <a:pt x="4552950" y="164042"/>
                  <a:pt x="5334000" y="0"/>
                </a:cubicBezTo>
              </a:path>
            </a:pathLst>
          </a:custGeom>
          <a:ln>
            <a:prstDash val="dash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16"/>
          <p:cNvSpPr/>
          <p:nvPr/>
        </p:nvSpPr>
        <p:spPr>
          <a:xfrm>
            <a:off x="5762625" y="5306013"/>
            <a:ext cx="2971800" cy="914400"/>
          </a:xfrm>
          <a:prstGeom prst="roundRect">
            <a:avLst/>
          </a:prstGeom>
          <a:solidFill>
            <a:srgbClr val="FF000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Turn right and stay away from approaching aircraft</a:t>
            </a:r>
          </a:p>
        </p:txBody>
      </p:sp>
    </p:spTree>
    <p:extLst>
      <p:ext uri="{BB962C8B-B14F-4D97-AF65-F5344CB8AC3E}">
        <p14:creationId xmlns:p14="http://schemas.microsoft.com/office/powerpoint/2010/main" val="207496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Converging Maneuver – Leave condition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47</a:t>
            </a:fld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 flipH="1" flipV="1">
            <a:off x="755650" y="1615245"/>
            <a:ext cx="6127750" cy="1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6" name="Freeform 2"/>
          <p:cNvSpPr/>
          <p:nvPr/>
        </p:nvSpPr>
        <p:spPr>
          <a:xfrm>
            <a:off x="2457450" y="2743200"/>
            <a:ext cx="1968500" cy="2628900"/>
          </a:xfrm>
          <a:custGeom>
            <a:avLst/>
            <a:gdLst>
              <a:gd name="connsiteX0" fmla="*/ 0 w 1968500"/>
              <a:gd name="connsiteY0" fmla="*/ 2628900 h 2628900"/>
              <a:gd name="connsiteX1" fmla="*/ 361950 w 1968500"/>
              <a:gd name="connsiteY1" fmla="*/ 1346200 h 2628900"/>
              <a:gd name="connsiteX2" fmla="*/ 1066800 w 1968500"/>
              <a:gd name="connsiteY2" fmla="*/ 381000 h 2628900"/>
              <a:gd name="connsiteX3" fmla="*/ 1968500 w 1968500"/>
              <a:gd name="connsiteY3" fmla="*/ 0 h 262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8500" h="2628900">
                <a:moveTo>
                  <a:pt x="0" y="2628900"/>
                </a:moveTo>
                <a:cubicBezTo>
                  <a:pt x="92075" y="2174875"/>
                  <a:pt x="184150" y="1720850"/>
                  <a:pt x="361950" y="1346200"/>
                </a:cubicBezTo>
                <a:cubicBezTo>
                  <a:pt x="539750" y="971550"/>
                  <a:pt x="799042" y="605367"/>
                  <a:pt x="1066800" y="381000"/>
                </a:cubicBezTo>
                <a:cubicBezTo>
                  <a:pt x="1334558" y="156633"/>
                  <a:pt x="1893358" y="29633"/>
                  <a:pt x="1968500" y="0"/>
                </a:cubicBezTo>
              </a:path>
            </a:pathLst>
          </a:custGeom>
          <a:ln/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 rot="3901945">
            <a:off x="3448049" y="2479062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/>
          <p:cNvCxnSpPr>
            <a:stCxn id="9" idx="0"/>
          </p:cNvCxnSpPr>
          <p:nvPr/>
        </p:nvCxnSpPr>
        <p:spPr>
          <a:xfrm flipV="1">
            <a:off x="1990066" y="1615245"/>
            <a:ext cx="4893334" cy="635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9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 rot="16200000">
            <a:off x="2009775" y="1154211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Freeform 8"/>
          <p:cNvSpPr/>
          <p:nvPr/>
        </p:nvSpPr>
        <p:spPr>
          <a:xfrm>
            <a:off x="4406900" y="1079500"/>
            <a:ext cx="1986164" cy="1663700"/>
          </a:xfrm>
          <a:custGeom>
            <a:avLst/>
            <a:gdLst>
              <a:gd name="connsiteX0" fmla="*/ 0 w 1986164"/>
              <a:gd name="connsiteY0" fmla="*/ 1663700 h 1663700"/>
              <a:gd name="connsiteX1" fmla="*/ 1320800 w 1986164"/>
              <a:gd name="connsiteY1" fmla="*/ 1174750 h 1663700"/>
              <a:gd name="connsiteX2" fmla="*/ 1860550 w 1986164"/>
              <a:gd name="connsiteY2" fmla="*/ 787400 h 1663700"/>
              <a:gd name="connsiteX3" fmla="*/ 1962150 w 1986164"/>
              <a:gd name="connsiteY3" fmla="*/ 273050 h 1663700"/>
              <a:gd name="connsiteX4" fmla="*/ 1511300 w 1986164"/>
              <a:gd name="connsiteY4" fmla="*/ 0 h 1663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86164" h="1663700">
                <a:moveTo>
                  <a:pt x="0" y="1663700"/>
                </a:moveTo>
                <a:cubicBezTo>
                  <a:pt x="505354" y="1492250"/>
                  <a:pt x="1010708" y="1320800"/>
                  <a:pt x="1320800" y="1174750"/>
                </a:cubicBezTo>
                <a:cubicBezTo>
                  <a:pt x="1630892" y="1028700"/>
                  <a:pt x="1753658" y="937683"/>
                  <a:pt x="1860550" y="787400"/>
                </a:cubicBezTo>
                <a:cubicBezTo>
                  <a:pt x="1967442" y="637117"/>
                  <a:pt x="2020358" y="404283"/>
                  <a:pt x="1962150" y="273050"/>
                </a:cubicBezTo>
                <a:cubicBezTo>
                  <a:pt x="1903942" y="141817"/>
                  <a:pt x="1600200" y="37042"/>
                  <a:pt x="1511300" y="0"/>
                </a:cubicBezTo>
              </a:path>
            </a:pathLst>
          </a:custGeom>
          <a:ln>
            <a:prstDash val="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2"/>
          <p:cNvSpPr/>
          <p:nvPr/>
        </p:nvSpPr>
        <p:spPr>
          <a:xfrm>
            <a:off x="5762625" y="5306013"/>
            <a:ext cx="2971800" cy="914400"/>
          </a:xfrm>
          <a:prstGeom prst="roundRect">
            <a:avLst/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Return to original path behind other aircraft</a:t>
            </a:r>
          </a:p>
        </p:txBody>
      </p:sp>
    </p:spTree>
    <p:extLst>
      <p:ext uri="{BB962C8B-B14F-4D97-AF65-F5344CB8AC3E}">
        <p14:creationId xmlns:p14="http://schemas.microsoft.com/office/powerpoint/2010/main" val="3008459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</a:t>
            </a:r>
            <a:br>
              <a:rPr lang="en-US" dirty="0"/>
            </a:br>
            <a:r>
              <a:rPr lang="en-US" dirty="0"/>
              <a:t>	Converging Maneuver</a:t>
            </a:r>
          </a:p>
        </p:txBody>
      </p:sp>
      <p:pic>
        <p:nvPicPr>
          <p:cNvPr id="5" name="ruleConverging">
            <a:hlinkClick r:id="" action="ppaction://media"/>
          </p:cNvPr>
          <p:cNvPicPr>
            <a:picLocks noGrp="1" noChangeAspect="1"/>
          </p:cNvPicPr>
          <p:nvPr>
            <p:ph sz="quarter" idx="1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17320" r="16796"/>
          <a:stretch/>
        </p:blipFill>
        <p:spPr>
          <a:xfrm>
            <a:off x="1318845" y="1222254"/>
            <a:ext cx="6594231" cy="5629306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0677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61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get to the fine restaurant ?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530352" y="1210757"/>
            <a:ext cx="8341086" cy="515011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6" name="Speech Bubble: Rectangle with Corners Rounded 5"/>
          <p:cNvSpPr/>
          <p:nvPr/>
        </p:nvSpPr>
        <p:spPr>
          <a:xfrm>
            <a:off x="7225910" y="1235551"/>
            <a:ext cx="914400" cy="408623"/>
          </a:xfrm>
          <a:prstGeom prst="wedgeRoundRectCallout">
            <a:avLst>
              <a:gd name="adj1" fmla="val 76350"/>
              <a:gd name="adj2" fmla="val -1384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Home</a:t>
            </a:r>
          </a:p>
        </p:txBody>
      </p:sp>
      <p:sp>
        <p:nvSpPr>
          <p:cNvPr id="7" name="Speech Bubble: Rectangle with Corners Rounded 6"/>
          <p:cNvSpPr/>
          <p:nvPr/>
        </p:nvSpPr>
        <p:spPr>
          <a:xfrm>
            <a:off x="2842477" y="4930467"/>
            <a:ext cx="1467805" cy="408623"/>
          </a:xfrm>
          <a:prstGeom prst="wedgeRoundRectCallout">
            <a:avLst>
              <a:gd name="adj1" fmla="val 69308"/>
              <a:gd name="adj2" fmla="val 87714"/>
              <a:gd name="adj3" fmla="val 16667"/>
            </a:avLst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Restaurant</a:t>
            </a:r>
          </a:p>
        </p:txBody>
      </p:sp>
      <p:sp>
        <p:nvSpPr>
          <p:cNvPr id="3" name="Scroll: Horizontal 2"/>
          <p:cNvSpPr/>
          <p:nvPr/>
        </p:nvSpPr>
        <p:spPr>
          <a:xfrm>
            <a:off x="530352" y="1235551"/>
            <a:ext cx="2121408" cy="858857"/>
          </a:xfrm>
          <a:prstGeom prst="horizontalScroll">
            <a:avLst/>
          </a:prstGeom>
          <a:solidFill>
            <a:schemeClr val="tx2"/>
          </a:solidFill>
          <a:ln w="1270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sk-SK" dirty="0" err="1">
                <a:solidFill>
                  <a:schemeClr val="bg1"/>
                </a:solidFill>
              </a:rPr>
              <a:t>Östlichesburg</a:t>
            </a:r>
            <a:endParaRPr lang="sk-SK" dirty="0">
              <a:solidFill>
                <a:schemeClr val="bg1"/>
              </a:solidFill>
            </a:endParaRPr>
          </a:p>
          <a:p>
            <a:pPr algn="ctr"/>
            <a:r>
              <a:rPr lang="en-US" dirty="0">
                <a:solidFill>
                  <a:schemeClr val="bg1"/>
                </a:solidFill>
              </a:rPr>
              <a:t>~ </a:t>
            </a:r>
            <a:r>
              <a:rPr lang="sk-SK" dirty="0">
                <a:solidFill>
                  <a:schemeClr val="bg1"/>
                </a:solidFill>
              </a:rPr>
              <a:t>1269</a:t>
            </a:r>
            <a:r>
              <a:rPr lang="en-US" dirty="0">
                <a:solidFill>
                  <a:schemeClr val="bg1"/>
                </a:solidFill>
              </a:rPr>
              <a:t> AD</a:t>
            </a:r>
          </a:p>
        </p:txBody>
      </p:sp>
    </p:spTree>
    <p:extLst>
      <p:ext uri="{BB962C8B-B14F-4D97-AF65-F5344CB8AC3E}">
        <p14:creationId xmlns:p14="http://schemas.microsoft.com/office/powerpoint/2010/main" val="853832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Head On Approach - Trigger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49</a:t>
            </a:fld>
            <a:endParaRPr lang="en-US" dirty="0"/>
          </a:p>
        </p:txBody>
      </p:sp>
      <p:pic>
        <p:nvPicPr>
          <p:cNvPr id="5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 rot="5400000">
            <a:off x="534287" y="2893406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 rot="16200000">
            <a:off x="7702281" y="2893406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Oval 6"/>
          <p:cNvSpPr/>
          <p:nvPr/>
        </p:nvSpPr>
        <p:spPr>
          <a:xfrm>
            <a:off x="3065771" y="1860602"/>
            <a:ext cx="3000375" cy="3000375"/>
          </a:xfrm>
          <a:prstGeom prst="ellipse">
            <a:avLst/>
          </a:prstGeom>
          <a:ln>
            <a:solidFill>
              <a:srgbClr val="FF0000"/>
            </a:solidFill>
            <a:prstDash val="dash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e 14"/>
          <p:cNvSpPr/>
          <p:nvPr/>
        </p:nvSpPr>
        <p:spPr>
          <a:xfrm>
            <a:off x="3133725" y="1897088"/>
            <a:ext cx="2932421" cy="2927402"/>
          </a:xfrm>
          <a:prstGeom prst="pie">
            <a:avLst>
              <a:gd name="adj1" fmla="val 10800000"/>
              <a:gd name="adj2" fmla="val 5143"/>
            </a:avLst>
          </a:prstGeom>
          <a:solidFill>
            <a:schemeClr val="accent3">
              <a:lumMod val="20000"/>
              <a:lumOff val="80000"/>
            </a:schemeClr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Freeform 16"/>
          <p:cNvSpPr/>
          <p:nvPr/>
        </p:nvSpPr>
        <p:spPr>
          <a:xfrm>
            <a:off x="1438275" y="3362325"/>
            <a:ext cx="6238875" cy="1612112"/>
          </a:xfrm>
          <a:custGeom>
            <a:avLst/>
            <a:gdLst>
              <a:gd name="connsiteX0" fmla="*/ 0 w 6238875"/>
              <a:gd name="connsiteY0" fmla="*/ 0 h 1612112"/>
              <a:gd name="connsiteX1" fmla="*/ 781050 w 6238875"/>
              <a:gd name="connsiteY1" fmla="*/ 266700 h 1612112"/>
              <a:gd name="connsiteX2" fmla="*/ 1609725 w 6238875"/>
              <a:gd name="connsiteY2" fmla="*/ 781050 h 1612112"/>
              <a:gd name="connsiteX3" fmla="*/ 2219325 w 6238875"/>
              <a:gd name="connsiteY3" fmla="*/ 1314450 h 1612112"/>
              <a:gd name="connsiteX4" fmla="*/ 3305175 w 6238875"/>
              <a:gd name="connsiteY4" fmla="*/ 1609725 h 1612112"/>
              <a:gd name="connsiteX5" fmla="*/ 4210050 w 6238875"/>
              <a:gd name="connsiteY5" fmla="*/ 1162050 h 1612112"/>
              <a:gd name="connsiteX6" fmla="*/ 4686300 w 6238875"/>
              <a:gd name="connsiteY6" fmla="*/ 428625 h 1612112"/>
              <a:gd name="connsiteX7" fmla="*/ 5038725 w 6238875"/>
              <a:gd name="connsiteY7" fmla="*/ 76200 h 1612112"/>
              <a:gd name="connsiteX8" fmla="*/ 5848350 w 6238875"/>
              <a:gd name="connsiteY8" fmla="*/ 19050 h 1612112"/>
              <a:gd name="connsiteX9" fmla="*/ 6238875 w 6238875"/>
              <a:gd name="connsiteY9" fmla="*/ 19050 h 1612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238875" h="1612112">
                <a:moveTo>
                  <a:pt x="0" y="0"/>
                </a:moveTo>
                <a:cubicBezTo>
                  <a:pt x="256381" y="68262"/>
                  <a:pt x="512763" y="136525"/>
                  <a:pt x="781050" y="266700"/>
                </a:cubicBezTo>
                <a:cubicBezTo>
                  <a:pt x="1049338" y="396875"/>
                  <a:pt x="1370013" y="606425"/>
                  <a:pt x="1609725" y="781050"/>
                </a:cubicBezTo>
                <a:cubicBezTo>
                  <a:pt x="1849437" y="955675"/>
                  <a:pt x="1936750" y="1176338"/>
                  <a:pt x="2219325" y="1314450"/>
                </a:cubicBezTo>
                <a:cubicBezTo>
                  <a:pt x="2501900" y="1452562"/>
                  <a:pt x="2973388" y="1635125"/>
                  <a:pt x="3305175" y="1609725"/>
                </a:cubicBezTo>
                <a:cubicBezTo>
                  <a:pt x="3636962" y="1584325"/>
                  <a:pt x="3979863" y="1358900"/>
                  <a:pt x="4210050" y="1162050"/>
                </a:cubicBezTo>
                <a:cubicBezTo>
                  <a:pt x="4440238" y="965200"/>
                  <a:pt x="4548188" y="609600"/>
                  <a:pt x="4686300" y="428625"/>
                </a:cubicBezTo>
                <a:cubicBezTo>
                  <a:pt x="4824412" y="247650"/>
                  <a:pt x="4845050" y="144462"/>
                  <a:pt x="5038725" y="76200"/>
                </a:cubicBezTo>
                <a:cubicBezTo>
                  <a:pt x="5232400" y="7938"/>
                  <a:pt x="5648325" y="28575"/>
                  <a:pt x="5848350" y="19050"/>
                </a:cubicBezTo>
                <a:cubicBezTo>
                  <a:pt x="6048375" y="9525"/>
                  <a:pt x="6238875" y="19050"/>
                  <a:pt x="6238875" y="19050"/>
                </a:cubicBezTo>
              </a:path>
            </a:pathLst>
          </a:custGeom>
          <a:ln>
            <a:solidFill>
              <a:srgbClr val="FF0000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8"/>
          <p:cNvSpPr/>
          <p:nvPr/>
        </p:nvSpPr>
        <p:spPr>
          <a:xfrm>
            <a:off x="1638300" y="1789199"/>
            <a:ext cx="6048375" cy="1614401"/>
          </a:xfrm>
          <a:custGeom>
            <a:avLst/>
            <a:gdLst>
              <a:gd name="connsiteX0" fmla="*/ 6048375 w 6048375"/>
              <a:gd name="connsiteY0" fmla="*/ 1563601 h 1614401"/>
              <a:gd name="connsiteX1" fmla="*/ 4905375 w 6048375"/>
              <a:gd name="connsiteY1" fmla="*/ 649201 h 1614401"/>
              <a:gd name="connsiteX2" fmla="*/ 3552825 w 6048375"/>
              <a:gd name="connsiteY2" fmla="*/ 125326 h 1614401"/>
              <a:gd name="connsiteX3" fmla="*/ 2676525 w 6048375"/>
              <a:gd name="connsiteY3" fmla="*/ 20551 h 1614401"/>
              <a:gd name="connsiteX4" fmla="*/ 1724025 w 6048375"/>
              <a:gd name="connsiteY4" fmla="*/ 439651 h 1614401"/>
              <a:gd name="connsiteX5" fmla="*/ 1190625 w 6048375"/>
              <a:gd name="connsiteY5" fmla="*/ 1068301 h 1614401"/>
              <a:gd name="connsiteX6" fmla="*/ 781050 w 6048375"/>
              <a:gd name="connsiteY6" fmla="*/ 1439776 h 1614401"/>
              <a:gd name="connsiteX7" fmla="*/ 342900 w 6048375"/>
              <a:gd name="connsiteY7" fmla="*/ 1582651 h 1614401"/>
              <a:gd name="connsiteX8" fmla="*/ 190500 w 6048375"/>
              <a:gd name="connsiteY8" fmla="*/ 1582651 h 1614401"/>
              <a:gd name="connsiteX9" fmla="*/ 0 w 6048375"/>
              <a:gd name="connsiteY9" fmla="*/ 1582651 h 1614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048375" h="1614401">
                <a:moveTo>
                  <a:pt x="6048375" y="1563601"/>
                </a:moveTo>
                <a:cubicBezTo>
                  <a:pt x="5684837" y="1226257"/>
                  <a:pt x="5321300" y="888914"/>
                  <a:pt x="4905375" y="649201"/>
                </a:cubicBezTo>
                <a:cubicBezTo>
                  <a:pt x="4489450" y="409488"/>
                  <a:pt x="3924300" y="230101"/>
                  <a:pt x="3552825" y="125326"/>
                </a:cubicBezTo>
                <a:cubicBezTo>
                  <a:pt x="3181350" y="20551"/>
                  <a:pt x="2981325" y="-31836"/>
                  <a:pt x="2676525" y="20551"/>
                </a:cubicBezTo>
                <a:cubicBezTo>
                  <a:pt x="2371725" y="72938"/>
                  <a:pt x="1971675" y="265026"/>
                  <a:pt x="1724025" y="439651"/>
                </a:cubicBezTo>
                <a:cubicBezTo>
                  <a:pt x="1476375" y="614276"/>
                  <a:pt x="1347787" y="901614"/>
                  <a:pt x="1190625" y="1068301"/>
                </a:cubicBezTo>
                <a:cubicBezTo>
                  <a:pt x="1033463" y="1234988"/>
                  <a:pt x="922337" y="1354051"/>
                  <a:pt x="781050" y="1439776"/>
                </a:cubicBezTo>
                <a:cubicBezTo>
                  <a:pt x="639762" y="1525501"/>
                  <a:pt x="441325" y="1558838"/>
                  <a:pt x="342900" y="1582651"/>
                </a:cubicBezTo>
                <a:cubicBezTo>
                  <a:pt x="244475" y="1606464"/>
                  <a:pt x="190500" y="1582651"/>
                  <a:pt x="190500" y="1582651"/>
                </a:cubicBezTo>
                <a:cubicBezTo>
                  <a:pt x="133350" y="1582651"/>
                  <a:pt x="134937" y="1654089"/>
                  <a:pt x="0" y="1582651"/>
                </a:cubicBezTo>
              </a:path>
            </a:pathLst>
          </a:custGeom>
          <a:ln>
            <a:prstDash val="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ounded Rectangle 19"/>
              <p:cNvSpPr/>
              <p:nvPr/>
            </p:nvSpPr>
            <p:spPr>
              <a:xfrm>
                <a:off x="5762625" y="5099797"/>
                <a:ext cx="2971800" cy="1120616"/>
              </a:xfrm>
              <a:prstGeom prst="roundRect">
                <a:avLst/>
              </a:prstGeom>
              <a:solidFill>
                <a:srgbClr val="FF0000"/>
              </a:solidFill>
              <a:ln/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Applies when angle of approach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130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p>
                    </m:sSup>
                  </m:oMath>
                </a14:m>
                <a:r>
                  <a:rPr lang="en-US" b="0" dirty="0"/>
                  <a:t>, Safety margin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b="0" dirty="0"/>
                  <a:t> is given as (2x) 5m</a:t>
                </a:r>
              </a:p>
            </p:txBody>
          </p:sp>
        </mc:Choice>
        <mc:Fallback xmlns="">
          <p:sp>
            <p:nvSpPr>
              <p:cNvPr id="11" name="Rounded 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2625" y="5099797"/>
                <a:ext cx="2971800" cy="1120616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Oval 11"/>
          <p:cNvSpPr/>
          <p:nvPr/>
        </p:nvSpPr>
        <p:spPr>
          <a:xfrm>
            <a:off x="4442134" y="3236965"/>
            <a:ext cx="247650" cy="247650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/>
          <p:cNvCxnSpPr>
            <a:stCxn id="12" idx="5"/>
          </p:cNvCxnSpPr>
          <p:nvPr/>
        </p:nvCxnSpPr>
        <p:spPr>
          <a:xfrm>
            <a:off x="4653516" y="3448347"/>
            <a:ext cx="973235" cy="97323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5091775" y="3657965"/>
                <a:ext cx="7463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1775" y="3657965"/>
                <a:ext cx="746358" cy="276999"/>
              </a:xfrm>
              <a:prstGeom prst="rect">
                <a:avLst/>
              </a:prstGeom>
              <a:blipFill>
                <a:blip r:embed="rId5"/>
                <a:stretch>
                  <a:fillRect l="-3252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4062102" y="2650791"/>
                <a:ext cx="100771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130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2102" y="2650791"/>
                <a:ext cx="1007712" cy="276999"/>
              </a:xfrm>
              <a:prstGeom prst="rect">
                <a:avLst/>
              </a:prstGeom>
              <a:blipFill>
                <a:blip r:embed="rId6"/>
                <a:stretch>
                  <a:fillRect l="-2410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27688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Head On Approach - Resolution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50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3065771" y="1860602"/>
            <a:ext cx="3000375" cy="3000375"/>
          </a:xfrm>
          <a:prstGeom prst="ellipse">
            <a:avLst/>
          </a:prstGeom>
          <a:ln>
            <a:solidFill>
              <a:srgbClr val="FF0000"/>
            </a:solidFill>
            <a:prstDash val="dash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4442134" y="3236965"/>
            <a:ext cx="247650" cy="247650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 rot="16200000">
            <a:off x="3994459" y="901197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reeform 2"/>
          <p:cNvSpPr/>
          <p:nvPr/>
        </p:nvSpPr>
        <p:spPr>
          <a:xfrm>
            <a:off x="5000625" y="3590925"/>
            <a:ext cx="3857625" cy="1828800"/>
          </a:xfrm>
          <a:custGeom>
            <a:avLst/>
            <a:gdLst>
              <a:gd name="connsiteX0" fmla="*/ 0 w 3857625"/>
              <a:gd name="connsiteY0" fmla="*/ 1828800 h 1828800"/>
              <a:gd name="connsiteX1" fmla="*/ 1123950 w 3857625"/>
              <a:gd name="connsiteY1" fmla="*/ 581025 h 1828800"/>
              <a:gd name="connsiteX2" fmla="*/ 1857375 w 3857625"/>
              <a:gd name="connsiteY2" fmla="*/ 114300 h 1828800"/>
              <a:gd name="connsiteX3" fmla="*/ 3857625 w 3857625"/>
              <a:gd name="connsiteY3" fmla="*/ 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57625" h="1828800">
                <a:moveTo>
                  <a:pt x="0" y="1828800"/>
                </a:moveTo>
                <a:cubicBezTo>
                  <a:pt x="407194" y="1347787"/>
                  <a:pt x="814388" y="866775"/>
                  <a:pt x="1123950" y="581025"/>
                </a:cubicBezTo>
                <a:cubicBezTo>
                  <a:pt x="1433512" y="295275"/>
                  <a:pt x="1401763" y="211137"/>
                  <a:pt x="1857375" y="114300"/>
                </a:cubicBezTo>
                <a:cubicBezTo>
                  <a:pt x="2312988" y="17462"/>
                  <a:pt x="3522663" y="20637"/>
                  <a:pt x="3857625" y="0"/>
                </a:cubicBezTo>
              </a:path>
            </a:pathLst>
          </a:custGeom>
          <a:ln>
            <a:solidFill>
              <a:srgbClr val="FF0000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6"/>
          <p:cNvSpPr/>
          <p:nvPr/>
        </p:nvSpPr>
        <p:spPr>
          <a:xfrm>
            <a:off x="314325" y="1352550"/>
            <a:ext cx="3676650" cy="2033740"/>
          </a:xfrm>
          <a:custGeom>
            <a:avLst/>
            <a:gdLst>
              <a:gd name="connsiteX0" fmla="*/ 3676650 w 3676650"/>
              <a:gd name="connsiteY0" fmla="*/ 0 h 2033740"/>
              <a:gd name="connsiteX1" fmla="*/ 2295525 w 3676650"/>
              <a:gd name="connsiteY1" fmla="*/ 504825 h 2033740"/>
              <a:gd name="connsiteX2" fmla="*/ 1457325 w 3676650"/>
              <a:gd name="connsiteY2" fmla="*/ 1781175 h 2033740"/>
              <a:gd name="connsiteX3" fmla="*/ 0 w 3676650"/>
              <a:gd name="connsiteY3" fmla="*/ 2019300 h 2033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76650" h="2033740">
                <a:moveTo>
                  <a:pt x="3676650" y="0"/>
                </a:moveTo>
                <a:cubicBezTo>
                  <a:pt x="3171031" y="103981"/>
                  <a:pt x="2665412" y="207963"/>
                  <a:pt x="2295525" y="504825"/>
                </a:cubicBezTo>
                <a:cubicBezTo>
                  <a:pt x="1925638" y="801687"/>
                  <a:pt x="1839913" y="1528762"/>
                  <a:pt x="1457325" y="1781175"/>
                </a:cubicBezTo>
                <a:cubicBezTo>
                  <a:pt x="1074737" y="2033588"/>
                  <a:pt x="603250" y="2057400"/>
                  <a:pt x="0" y="2019300"/>
                </a:cubicBezTo>
              </a:path>
            </a:pathLst>
          </a:custGeom>
          <a:ln>
            <a:prstDash val="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 rot="2924642">
            <a:off x="4318308" y="5145084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ounded Rectangle 17"/>
          <p:cNvSpPr/>
          <p:nvPr/>
        </p:nvSpPr>
        <p:spPr>
          <a:xfrm>
            <a:off x="5762625" y="5306013"/>
            <a:ext cx="2971800" cy="914400"/>
          </a:xfrm>
          <a:prstGeom prst="roundRect">
            <a:avLst/>
          </a:prstGeom>
          <a:solidFill>
            <a:srgbClr val="FF000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Both vehicles are taking right side avoidance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4653516" y="3448347"/>
            <a:ext cx="973235" cy="97323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5091775" y="3657965"/>
                <a:ext cx="7463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1775" y="3657965"/>
                <a:ext cx="746358" cy="276999"/>
              </a:xfrm>
              <a:prstGeom prst="rect">
                <a:avLst/>
              </a:prstGeom>
              <a:blipFill>
                <a:blip r:embed="rId4"/>
                <a:stretch>
                  <a:fillRect l="-3252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2760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</a:t>
            </a:r>
            <a:br>
              <a:rPr lang="en-US" dirty="0"/>
            </a:br>
            <a:r>
              <a:rPr lang="en-US" dirty="0"/>
              <a:t>	Head On Approach</a:t>
            </a:r>
          </a:p>
        </p:txBody>
      </p:sp>
      <p:pic>
        <p:nvPicPr>
          <p:cNvPr id="5" name="ruleHeadOn">
            <a:hlinkClick r:id="" action="ppaction://media"/>
          </p:cNvPr>
          <p:cNvPicPr>
            <a:picLocks noGrp="1" noChangeAspect="1"/>
          </p:cNvPicPr>
          <p:nvPr>
            <p:ph sz="quarter" idx="1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17287" b="17441"/>
          <a:stretch/>
        </p:blipFill>
        <p:spPr>
          <a:xfrm>
            <a:off x="0" y="2154115"/>
            <a:ext cx="9172663" cy="3367454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7494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08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Overtake Maneuver - Trigger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52</a:t>
            </a:fld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2447365" y="856421"/>
            <a:ext cx="0" cy="5427838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2447365" y="3245224"/>
            <a:ext cx="0" cy="303903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7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>
            <a:off x="1999690" y="3102956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reeform 13"/>
          <p:cNvSpPr/>
          <p:nvPr/>
        </p:nvSpPr>
        <p:spPr>
          <a:xfrm>
            <a:off x="2438400" y="1515035"/>
            <a:ext cx="2914373" cy="3998259"/>
          </a:xfrm>
          <a:custGeom>
            <a:avLst/>
            <a:gdLst>
              <a:gd name="connsiteX0" fmla="*/ 0 w 2914373"/>
              <a:gd name="connsiteY0" fmla="*/ 3998259 h 3998259"/>
              <a:gd name="connsiteX1" fmla="*/ 2913529 w 2914373"/>
              <a:gd name="connsiteY1" fmla="*/ 1891553 h 3998259"/>
              <a:gd name="connsiteX2" fmla="*/ 277906 w 2914373"/>
              <a:gd name="connsiteY2" fmla="*/ 0 h 3998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14373" h="3998259">
                <a:moveTo>
                  <a:pt x="0" y="3998259"/>
                </a:moveTo>
                <a:cubicBezTo>
                  <a:pt x="1433605" y="3278094"/>
                  <a:pt x="2867211" y="2557929"/>
                  <a:pt x="2913529" y="1891553"/>
                </a:cubicBezTo>
                <a:cubicBezTo>
                  <a:pt x="2959847" y="1225177"/>
                  <a:pt x="1087718" y="337670"/>
                  <a:pt x="277906" y="0"/>
                </a:cubicBezTo>
              </a:path>
            </a:pathLst>
          </a:custGeom>
          <a:ln>
            <a:prstDash val="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>
            <a:off x="1999690" y="5491759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ounded Rectangle 15"/>
          <p:cNvSpPr/>
          <p:nvPr/>
        </p:nvSpPr>
        <p:spPr>
          <a:xfrm>
            <a:off x="5762625" y="5306013"/>
            <a:ext cx="2971800" cy="914400"/>
          </a:xfrm>
          <a:prstGeom prst="roundRect">
            <a:avLst/>
          </a:prstGeom>
          <a:solidFill>
            <a:srgbClr val="FF000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 aircraft being overtaken has the right of the way</a:t>
            </a:r>
          </a:p>
        </p:txBody>
      </p:sp>
      <p:sp>
        <p:nvSpPr>
          <p:cNvPr id="11" name="Freeform 14"/>
          <p:cNvSpPr/>
          <p:nvPr/>
        </p:nvSpPr>
        <p:spPr>
          <a:xfrm>
            <a:off x="2440725" y="914400"/>
            <a:ext cx="284546" cy="600635"/>
          </a:xfrm>
          <a:custGeom>
            <a:avLst/>
            <a:gdLst>
              <a:gd name="connsiteX0" fmla="*/ 284546 w 284546"/>
              <a:gd name="connsiteY0" fmla="*/ 600635 h 600635"/>
              <a:gd name="connsiteX1" fmla="*/ 96287 w 284546"/>
              <a:gd name="connsiteY1" fmla="*/ 510988 h 600635"/>
              <a:gd name="connsiteX2" fmla="*/ 6640 w 284546"/>
              <a:gd name="connsiteY2" fmla="*/ 385482 h 600635"/>
              <a:gd name="connsiteX3" fmla="*/ 6640 w 284546"/>
              <a:gd name="connsiteY3" fmla="*/ 0 h 600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546" h="600635">
                <a:moveTo>
                  <a:pt x="284546" y="600635"/>
                </a:moveTo>
                <a:cubicBezTo>
                  <a:pt x="213575" y="573741"/>
                  <a:pt x="142605" y="546847"/>
                  <a:pt x="96287" y="510988"/>
                </a:cubicBezTo>
                <a:cubicBezTo>
                  <a:pt x="49969" y="475129"/>
                  <a:pt x="21581" y="470647"/>
                  <a:pt x="6640" y="385482"/>
                </a:cubicBezTo>
                <a:cubicBezTo>
                  <a:pt x="-8301" y="300317"/>
                  <a:pt x="6640" y="0"/>
                  <a:pt x="6640" y="0"/>
                </a:cubicBezTo>
              </a:path>
            </a:pathLst>
          </a:custGeom>
          <a:ln>
            <a:prstDash val="dashDot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/>
          <p:cNvSpPr/>
          <p:nvPr/>
        </p:nvSpPr>
        <p:spPr>
          <a:xfrm>
            <a:off x="4194519" y="2087787"/>
            <a:ext cx="352623" cy="352623"/>
          </a:xfrm>
          <a:prstGeom prst="ellipse">
            <a:avLst/>
          </a:prstGeom>
          <a:solidFill>
            <a:srgbClr val="00B050"/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4194520" y="4352156"/>
            <a:ext cx="352623" cy="352623"/>
          </a:xfrm>
          <a:prstGeom prst="ellipse">
            <a:avLst/>
          </a:prstGeom>
          <a:solidFill>
            <a:schemeClr val="tx2"/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3591175" y="1370932"/>
                <a:ext cx="1823769" cy="6118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1" i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𝐂</m:t>
                                </m:r>
                                <m:r>
                                  <a:rPr lang="en-US" b="1" i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𝐨𝐧𝐯𝐞𝐫𝐠𝐞𝐧𝐜𝐞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1" i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𝐖𝐚𝐲𝐩𝐨𝐢𝐧𝐭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1175" y="1370932"/>
                <a:ext cx="1823769" cy="6118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3671324" y="4953554"/>
                <a:ext cx="1652247" cy="6129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1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1" i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𝐃𝐢𝐯𝐞𝐫𝐠𝐞𝐧𝐜𝐞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1" i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𝐖𝐚𝐲𝐩𝐨𝐢𝐧𝐭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1324" y="4953554"/>
                <a:ext cx="1652247" cy="61298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62764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Overtake Maneuver - Resolution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53</a:t>
            </a:fld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2447365" y="856421"/>
            <a:ext cx="0" cy="5427838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2447365" y="3245224"/>
            <a:ext cx="0" cy="303903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7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>
            <a:off x="1990725" y="2568629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reeform 13"/>
          <p:cNvSpPr/>
          <p:nvPr/>
        </p:nvSpPr>
        <p:spPr>
          <a:xfrm>
            <a:off x="2438400" y="1515035"/>
            <a:ext cx="2914373" cy="3998259"/>
          </a:xfrm>
          <a:custGeom>
            <a:avLst/>
            <a:gdLst>
              <a:gd name="connsiteX0" fmla="*/ 0 w 2914373"/>
              <a:gd name="connsiteY0" fmla="*/ 3998259 h 3998259"/>
              <a:gd name="connsiteX1" fmla="*/ 2913529 w 2914373"/>
              <a:gd name="connsiteY1" fmla="*/ 1891553 h 3998259"/>
              <a:gd name="connsiteX2" fmla="*/ 277906 w 2914373"/>
              <a:gd name="connsiteY2" fmla="*/ 0 h 3998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14373" h="3998259">
                <a:moveTo>
                  <a:pt x="0" y="3998259"/>
                </a:moveTo>
                <a:cubicBezTo>
                  <a:pt x="1433605" y="3278094"/>
                  <a:pt x="2867211" y="2557929"/>
                  <a:pt x="2913529" y="1891553"/>
                </a:cubicBezTo>
                <a:cubicBezTo>
                  <a:pt x="2959847" y="1225177"/>
                  <a:pt x="1087718" y="337670"/>
                  <a:pt x="277906" y="0"/>
                </a:cubicBezTo>
              </a:path>
            </a:pathLst>
          </a:custGeom>
          <a:ln>
            <a:prstDash val="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14"/>
          <p:cNvSpPr/>
          <p:nvPr/>
        </p:nvSpPr>
        <p:spPr>
          <a:xfrm>
            <a:off x="2440725" y="914400"/>
            <a:ext cx="284546" cy="600635"/>
          </a:xfrm>
          <a:custGeom>
            <a:avLst/>
            <a:gdLst>
              <a:gd name="connsiteX0" fmla="*/ 284546 w 284546"/>
              <a:gd name="connsiteY0" fmla="*/ 600635 h 600635"/>
              <a:gd name="connsiteX1" fmla="*/ 96287 w 284546"/>
              <a:gd name="connsiteY1" fmla="*/ 510988 h 600635"/>
              <a:gd name="connsiteX2" fmla="*/ 6640 w 284546"/>
              <a:gd name="connsiteY2" fmla="*/ 385482 h 600635"/>
              <a:gd name="connsiteX3" fmla="*/ 6640 w 284546"/>
              <a:gd name="connsiteY3" fmla="*/ 0 h 600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546" h="600635">
                <a:moveTo>
                  <a:pt x="284546" y="600635"/>
                </a:moveTo>
                <a:cubicBezTo>
                  <a:pt x="213575" y="573741"/>
                  <a:pt x="142605" y="546847"/>
                  <a:pt x="96287" y="510988"/>
                </a:cubicBezTo>
                <a:cubicBezTo>
                  <a:pt x="49969" y="475129"/>
                  <a:pt x="21581" y="470647"/>
                  <a:pt x="6640" y="385482"/>
                </a:cubicBezTo>
                <a:cubicBezTo>
                  <a:pt x="-8301" y="300317"/>
                  <a:pt x="6640" y="0"/>
                  <a:pt x="6640" y="0"/>
                </a:cubicBezTo>
              </a:path>
            </a:pathLst>
          </a:custGeom>
          <a:ln>
            <a:prstDash val="dashDot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 rot="18852442">
            <a:off x="4529766" y="2374266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Freeform 8"/>
          <p:cNvSpPr/>
          <p:nvPr/>
        </p:nvSpPr>
        <p:spPr>
          <a:xfrm>
            <a:off x="2435225" y="3114675"/>
            <a:ext cx="2912142" cy="2400300"/>
          </a:xfrm>
          <a:custGeom>
            <a:avLst/>
            <a:gdLst>
              <a:gd name="connsiteX0" fmla="*/ 0 w 2912142"/>
              <a:gd name="connsiteY0" fmla="*/ 2400300 h 2400300"/>
              <a:gd name="connsiteX1" fmla="*/ 1022350 w 2912142"/>
              <a:gd name="connsiteY1" fmla="*/ 1879600 h 2400300"/>
              <a:gd name="connsiteX2" fmla="*/ 1739900 w 2912142"/>
              <a:gd name="connsiteY2" fmla="*/ 1473200 h 2400300"/>
              <a:gd name="connsiteX3" fmla="*/ 2197100 w 2912142"/>
              <a:gd name="connsiteY3" fmla="*/ 1184275 h 2400300"/>
              <a:gd name="connsiteX4" fmla="*/ 2492375 w 2912142"/>
              <a:gd name="connsiteY4" fmla="*/ 955675 h 2400300"/>
              <a:gd name="connsiteX5" fmla="*/ 2768600 w 2912142"/>
              <a:gd name="connsiteY5" fmla="*/ 663575 h 2400300"/>
              <a:gd name="connsiteX6" fmla="*/ 2886075 w 2912142"/>
              <a:gd name="connsiteY6" fmla="*/ 450850 h 2400300"/>
              <a:gd name="connsiteX7" fmla="*/ 2908300 w 2912142"/>
              <a:gd name="connsiteY7" fmla="*/ 165100 h 2400300"/>
              <a:gd name="connsiteX8" fmla="*/ 2828925 w 2912142"/>
              <a:gd name="connsiteY8" fmla="*/ 0 h 240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12142" h="2400300">
                <a:moveTo>
                  <a:pt x="0" y="2400300"/>
                </a:moveTo>
                <a:lnTo>
                  <a:pt x="1022350" y="1879600"/>
                </a:lnTo>
                <a:cubicBezTo>
                  <a:pt x="1312333" y="1725083"/>
                  <a:pt x="1544108" y="1589088"/>
                  <a:pt x="1739900" y="1473200"/>
                </a:cubicBezTo>
                <a:cubicBezTo>
                  <a:pt x="1935692" y="1357312"/>
                  <a:pt x="2071688" y="1270529"/>
                  <a:pt x="2197100" y="1184275"/>
                </a:cubicBezTo>
                <a:cubicBezTo>
                  <a:pt x="2322512" y="1098021"/>
                  <a:pt x="2397125" y="1042458"/>
                  <a:pt x="2492375" y="955675"/>
                </a:cubicBezTo>
                <a:cubicBezTo>
                  <a:pt x="2587625" y="868892"/>
                  <a:pt x="2702983" y="747712"/>
                  <a:pt x="2768600" y="663575"/>
                </a:cubicBezTo>
                <a:cubicBezTo>
                  <a:pt x="2834217" y="579438"/>
                  <a:pt x="2862792" y="533929"/>
                  <a:pt x="2886075" y="450850"/>
                </a:cubicBezTo>
                <a:cubicBezTo>
                  <a:pt x="2909358" y="367771"/>
                  <a:pt x="2917825" y="240242"/>
                  <a:pt x="2908300" y="165100"/>
                </a:cubicBezTo>
                <a:cubicBezTo>
                  <a:pt x="2898775" y="89958"/>
                  <a:pt x="2831042" y="30692"/>
                  <a:pt x="2828925" y="0"/>
                </a:cubicBezTo>
              </a:path>
            </a:pathLst>
          </a:cu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5"/>
          <p:cNvSpPr/>
          <p:nvPr/>
        </p:nvSpPr>
        <p:spPr>
          <a:xfrm>
            <a:off x="5762625" y="5306013"/>
            <a:ext cx="2971800" cy="914400"/>
          </a:xfrm>
          <a:prstGeom prst="roundRect">
            <a:avLst/>
          </a:prstGeom>
          <a:solidFill>
            <a:srgbClr val="FF000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Overtake is executed from right</a:t>
            </a:r>
          </a:p>
        </p:txBody>
      </p:sp>
      <p:sp>
        <p:nvSpPr>
          <p:cNvPr id="13" name="Oval 12"/>
          <p:cNvSpPr/>
          <p:nvPr/>
        </p:nvSpPr>
        <p:spPr>
          <a:xfrm>
            <a:off x="4194519" y="2087787"/>
            <a:ext cx="352623" cy="352623"/>
          </a:xfrm>
          <a:prstGeom prst="ellipse">
            <a:avLst/>
          </a:prstGeom>
          <a:solidFill>
            <a:srgbClr val="00B050"/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4194520" y="4352156"/>
            <a:ext cx="352623" cy="352623"/>
          </a:xfrm>
          <a:prstGeom prst="ellipse">
            <a:avLst/>
          </a:prstGeom>
          <a:solidFill>
            <a:schemeClr val="tx2"/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3591175" y="1370932"/>
                <a:ext cx="1823769" cy="6118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1" i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𝐂</m:t>
                                </m:r>
                                <m:r>
                                  <a:rPr lang="en-US" b="1" i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𝐨𝐧𝐯𝐞𝐫𝐠𝐞𝐧𝐜𝐞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1" i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𝐖𝐚𝐲𝐩𝐨𝐢𝐧𝐭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1175" y="1370932"/>
                <a:ext cx="1823769" cy="6118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3671324" y="4953554"/>
                <a:ext cx="1652247" cy="6129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1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1" i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𝐃𝐢𝐯𝐞𝐫𝐠𝐞𝐧𝐜𝐞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1" i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𝐖𝐚𝐲𝐩𝐨𝐢𝐧𝐭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1324" y="4953554"/>
                <a:ext cx="1652247" cy="61298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6381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Overtake Maneuver – Leave Condition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54</a:t>
            </a:fld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2447365" y="3245224"/>
            <a:ext cx="0" cy="303903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7" name="Freeform 13"/>
          <p:cNvSpPr/>
          <p:nvPr/>
        </p:nvSpPr>
        <p:spPr>
          <a:xfrm>
            <a:off x="2438400" y="1515035"/>
            <a:ext cx="2914373" cy="3998259"/>
          </a:xfrm>
          <a:custGeom>
            <a:avLst/>
            <a:gdLst>
              <a:gd name="connsiteX0" fmla="*/ 0 w 2914373"/>
              <a:gd name="connsiteY0" fmla="*/ 3998259 h 3998259"/>
              <a:gd name="connsiteX1" fmla="*/ 2913529 w 2914373"/>
              <a:gd name="connsiteY1" fmla="*/ 1891553 h 3998259"/>
              <a:gd name="connsiteX2" fmla="*/ 277906 w 2914373"/>
              <a:gd name="connsiteY2" fmla="*/ 0 h 3998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14373" h="3998259">
                <a:moveTo>
                  <a:pt x="0" y="3998259"/>
                </a:moveTo>
                <a:cubicBezTo>
                  <a:pt x="1433605" y="3278094"/>
                  <a:pt x="2867211" y="2557929"/>
                  <a:pt x="2913529" y="1891553"/>
                </a:cubicBezTo>
                <a:cubicBezTo>
                  <a:pt x="2959847" y="1225177"/>
                  <a:pt x="1087718" y="337670"/>
                  <a:pt x="277906" y="0"/>
                </a:cubicBezTo>
              </a:path>
            </a:pathLst>
          </a:custGeom>
          <a:ln>
            <a:prstDash val="soli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11"/>
          <p:cNvSpPr/>
          <p:nvPr/>
        </p:nvSpPr>
        <p:spPr>
          <a:xfrm>
            <a:off x="5762625" y="5306013"/>
            <a:ext cx="2971800" cy="914400"/>
          </a:xfrm>
          <a:prstGeom prst="roundRect">
            <a:avLst/>
          </a:prstGeom>
          <a:solidFill>
            <a:srgbClr val="FF000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Overtake rule may apply only when well clear condition is guaranteed</a:t>
            </a:r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2447365" y="856421"/>
            <a:ext cx="0" cy="5427838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11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>
            <a:off x="1990725" y="2568629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>
            <a:off x="2006331" y="834041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Oval 12"/>
          <p:cNvSpPr/>
          <p:nvPr/>
        </p:nvSpPr>
        <p:spPr>
          <a:xfrm>
            <a:off x="4194519" y="2087787"/>
            <a:ext cx="352623" cy="352623"/>
          </a:xfrm>
          <a:prstGeom prst="ellipse">
            <a:avLst/>
          </a:prstGeom>
          <a:solidFill>
            <a:srgbClr val="00B050"/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4194520" y="4352156"/>
            <a:ext cx="352623" cy="352623"/>
          </a:xfrm>
          <a:prstGeom prst="ellipse">
            <a:avLst/>
          </a:prstGeom>
          <a:solidFill>
            <a:schemeClr val="tx2"/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3591175" y="1370932"/>
                <a:ext cx="1823769" cy="6118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1" i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𝐂</m:t>
                                </m:r>
                                <m:r>
                                  <a:rPr lang="en-US" b="1" i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𝐨𝐧𝐯𝐞𝐫𝐠𝐞𝐧𝐜𝐞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1" i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𝐖𝐚𝐲𝐩𝐨𝐢𝐧𝐭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1175" y="1370932"/>
                <a:ext cx="1823769" cy="6118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3671324" y="4953554"/>
                <a:ext cx="1652247" cy="6129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1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1" i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𝐃𝐢𝐯𝐞𝐫𝐠𝐞𝐧𝐜𝐞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1" i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𝐖𝐚𝐲𝐩𝐨𝐢𝐧𝐭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1324" y="4953554"/>
                <a:ext cx="1652247" cy="61298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93875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</a:t>
            </a:r>
            <a:br>
              <a:rPr lang="en-US" dirty="0"/>
            </a:br>
            <a:r>
              <a:rPr lang="en-US" dirty="0"/>
              <a:t>	 Overtake Maneuver </a:t>
            </a:r>
          </a:p>
        </p:txBody>
      </p:sp>
      <p:pic>
        <p:nvPicPr>
          <p:cNvPr id="5" name="ruleOvertake2x">
            <a:hlinkClick r:id="" action="ppaction://media"/>
          </p:cNvPr>
          <p:cNvPicPr>
            <a:picLocks noGrp="1" noChangeAspect="1"/>
          </p:cNvPicPr>
          <p:nvPr>
            <p:ph sz="quarter" idx="1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22273" b="22491"/>
          <a:stretch/>
        </p:blipFill>
        <p:spPr>
          <a:xfrm>
            <a:off x="0" y="2247899"/>
            <a:ext cx="9144000" cy="2840737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979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68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speed:</a:t>
            </a:r>
            <a:br>
              <a:rPr lang="en-US" dirty="0"/>
            </a:br>
            <a:r>
              <a:rPr lang="en-US" dirty="0"/>
              <a:t>	 Overtake Maneuver 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0" y="1790841"/>
            <a:ext cx="9144001" cy="4392913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8162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Arial monospaced for SAP" panose="020B0609020202030204" pitchFamily="49" charset="0"/>
              </a:rPr>
              <a:t>How different are</a:t>
            </a:r>
            <a:r>
              <a:rPr lang="en-US" sz="3600" dirty="0"/>
              <a:t>:</a:t>
            </a:r>
            <a:br>
              <a:rPr lang="en-US" dirty="0"/>
            </a:br>
            <a:br>
              <a:rPr lang="en-US" dirty="0"/>
            </a:br>
            <a:r>
              <a:rPr lang="en-US" dirty="0"/>
              <a:t>Cooperative vs. Noncooperative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Multi-Collision  Situations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2A9BCE-725C-468B-8544-94EEABCA5C38}" type="slidenum">
              <a:rPr lang="en-US" smtClean="0"/>
              <a:pPr>
                <a:defRPr/>
              </a:pPr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8037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Cooperative </a:t>
            </a:r>
            <a:r>
              <a:rPr lang="en-US" dirty="0"/>
              <a:t>separation scenario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58</a:t>
            </a:fld>
            <a:endParaRPr lang="en-US" dirty="0"/>
          </a:p>
        </p:txBody>
      </p:sp>
      <p:pic>
        <p:nvPicPr>
          <p:cNvPr id="5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796172" y="974542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796172" y="5742903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7147149" y="980197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7147148" y="5743562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050751" y="1530546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UAS 1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50751" y="5255449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UAS 2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401728" y="1541856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UAS 3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401728" y="5255449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UAS 4</a:t>
            </a:r>
          </a:p>
        </p:txBody>
      </p:sp>
      <p:sp>
        <p:nvSpPr>
          <p:cNvPr id="13" name="Rounded Rectangle 9"/>
          <p:cNvSpPr/>
          <p:nvPr/>
        </p:nvSpPr>
        <p:spPr>
          <a:xfrm>
            <a:off x="3649460" y="3029395"/>
            <a:ext cx="1812022" cy="914400"/>
          </a:xfrm>
          <a:prstGeom prst="roundRect">
            <a:avLst/>
          </a:prstGeom>
          <a:solidFill>
            <a:srgbClr val="00206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UAS Traffic Management</a:t>
            </a:r>
          </a:p>
        </p:txBody>
      </p:sp>
      <p:cxnSp>
        <p:nvCxnSpPr>
          <p:cNvPr id="15" name="Straight Arrow Connector 14"/>
          <p:cNvCxnSpPr>
            <a:cxnSpLocks/>
            <a:stCxn id="5" idx="3"/>
            <a:endCxn id="13" idx="0"/>
          </p:cNvCxnSpPr>
          <p:nvPr/>
        </p:nvCxnSpPr>
        <p:spPr>
          <a:xfrm>
            <a:off x="2156846" y="1193483"/>
            <a:ext cx="2398625" cy="1835912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9" name="Straight Arrow Connector 14"/>
          <p:cNvCxnSpPr>
            <a:cxnSpLocks/>
            <a:stCxn id="7" idx="1"/>
            <a:endCxn id="13" idx="0"/>
          </p:cNvCxnSpPr>
          <p:nvPr/>
        </p:nvCxnSpPr>
        <p:spPr>
          <a:xfrm rot="10800000" flipV="1">
            <a:off x="4555471" y="1199137"/>
            <a:ext cx="2591678" cy="1830257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2" name="Straight Arrow Connector 14"/>
          <p:cNvCxnSpPr>
            <a:cxnSpLocks/>
            <a:stCxn id="8" idx="1"/>
            <a:endCxn id="13" idx="2"/>
          </p:cNvCxnSpPr>
          <p:nvPr/>
        </p:nvCxnSpPr>
        <p:spPr>
          <a:xfrm rot="10800000">
            <a:off x="4555472" y="3943795"/>
            <a:ext cx="2591677" cy="2018708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5" name="Straight Arrow Connector 14"/>
          <p:cNvCxnSpPr>
            <a:cxnSpLocks/>
            <a:stCxn id="6" idx="3"/>
            <a:endCxn id="13" idx="2"/>
          </p:cNvCxnSpPr>
          <p:nvPr/>
        </p:nvCxnSpPr>
        <p:spPr>
          <a:xfrm flipV="1">
            <a:off x="2156846" y="3943795"/>
            <a:ext cx="2398625" cy="2018049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2" name="Connector: Curved 31"/>
          <p:cNvCxnSpPr>
            <a:cxnSpLocks/>
            <a:stCxn id="13" idx="3"/>
            <a:endCxn id="11" idx="2"/>
          </p:cNvCxnSpPr>
          <p:nvPr/>
        </p:nvCxnSpPr>
        <p:spPr>
          <a:xfrm flipV="1">
            <a:off x="5461482" y="1911188"/>
            <a:ext cx="2366004" cy="1575407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6" name="Connector: Curved 35"/>
          <p:cNvCxnSpPr>
            <a:cxnSpLocks/>
            <a:stCxn id="13" idx="3"/>
            <a:endCxn id="12" idx="0"/>
          </p:cNvCxnSpPr>
          <p:nvPr/>
        </p:nvCxnSpPr>
        <p:spPr>
          <a:xfrm>
            <a:off x="5461482" y="3486595"/>
            <a:ext cx="2366004" cy="1768854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" name="Connector: Curved 40"/>
          <p:cNvCxnSpPr>
            <a:cxnSpLocks/>
            <a:stCxn id="13" idx="1"/>
            <a:endCxn id="10" idx="0"/>
          </p:cNvCxnSpPr>
          <p:nvPr/>
        </p:nvCxnSpPr>
        <p:spPr>
          <a:xfrm rot="10800000" flipV="1">
            <a:off x="1476510" y="3486595"/>
            <a:ext cx="2172951" cy="1768854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4" name="Connector: Curved 43"/>
          <p:cNvCxnSpPr>
            <a:cxnSpLocks/>
            <a:stCxn id="13" idx="1"/>
            <a:endCxn id="9" idx="2"/>
          </p:cNvCxnSpPr>
          <p:nvPr/>
        </p:nvCxnSpPr>
        <p:spPr>
          <a:xfrm rot="10800000">
            <a:off x="1476510" y="1899879"/>
            <a:ext cx="2172951" cy="1586717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2250727" y="1258011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Position Notification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4808998" y="1261708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Position Notification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2250727" y="5504359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Position Notification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4808998" y="5508056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Position Notification</a:t>
            </a:r>
          </a:p>
        </p:txBody>
      </p:sp>
      <p:sp>
        <p:nvSpPr>
          <p:cNvPr id="70" name="TextBox 69"/>
          <p:cNvSpPr txBox="1"/>
          <p:nvPr/>
        </p:nvSpPr>
        <p:spPr>
          <a:xfrm rot="1982270">
            <a:off x="1850616" y="2715810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Directive</a:t>
            </a:r>
          </a:p>
        </p:txBody>
      </p:sp>
      <p:sp>
        <p:nvSpPr>
          <p:cNvPr id="71" name="TextBox 70"/>
          <p:cNvSpPr txBox="1"/>
          <p:nvPr/>
        </p:nvSpPr>
        <p:spPr>
          <a:xfrm rot="19461386">
            <a:off x="1863265" y="3939858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Directive</a:t>
            </a:r>
          </a:p>
        </p:txBody>
      </p:sp>
      <p:sp>
        <p:nvSpPr>
          <p:cNvPr id="72" name="TextBox 71"/>
          <p:cNvSpPr txBox="1"/>
          <p:nvPr/>
        </p:nvSpPr>
        <p:spPr>
          <a:xfrm rot="19837710">
            <a:off x="6148964" y="2744274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Directive</a:t>
            </a:r>
          </a:p>
        </p:txBody>
      </p:sp>
      <p:sp>
        <p:nvSpPr>
          <p:cNvPr id="73" name="TextBox 72"/>
          <p:cNvSpPr txBox="1"/>
          <p:nvPr/>
        </p:nvSpPr>
        <p:spPr>
          <a:xfrm rot="1942896">
            <a:off x="6148963" y="3909710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Directive</a:t>
            </a:r>
          </a:p>
        </p:txBody>
      </p:sp>
      <p:sp>
        <p:nvSpPr>
          <p:cNvPr id="74" name="Speech Bubble: Rectangle with Corners Rounded 73"/>
          <p:cNvSpPr/>
          <p:nvPr/>
        </p:nvSpPr>
        <p:spPr>
          <a:xfrm>
            <a:off x="2469417" y="1914979"/>
            <a:ext cx="1846662" cy="715089"/>
          </a:xfrm>
          <a:prstGeom prst="wedgeRoundRectCallout">
            <a:avLst>
              <a:gd name="adj1" fmla="val 29636"/>
              <a:gd name="adj2" fmla="val 105535"/>
              <a:gd name="adj3" fmla="val 16667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accent3"/>
                </a:solidFill>
              </a:rPr>
              <a:t>Calculate collision Cases</a:t>
            </a:r>
          </a:p>
        </p:txBody>
      </p:sp>
      <p:sp>
        <p:nvSpPr>
          <p:cNvPr id="75" name="Speech Bubble: Rectangle with Corners Rounded 74"/>
          <p:cNvSpPr/>
          <p:nvPr/>
        </p:nvSpPr>
        <p:spPr>
          <a:xfrm>
            <a:off x="4871231" y="1891114"/>
            <a:ext cx="1846662" cy="715089"/>
          </a:xfrm>
          <a:prstGeom prst="wedgeRoundRectCallout">
            <a:avLst>
              <a:gd name="adj1" fmla="val -45591"/>
              <a:gd name="adj2" fmla="val 107994"/>
              <a:gd name="adj3" fmla="val 16667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accent3"/>
                </a:solidFill>
              </a:rPr>
              <a:t>Create Virtual</a:t>
            </a:r>
          </a:p>
          <a:p>
            <a:pPr algn="ctr"/>
            <a:r>
              <a:rPr lang="en-US" dirty="0">
                <a:solidFill>
                  <a:schemeClr val="accent3"/>
                </a:solidFill>
              </a:rPr>
              <a:t>Roundabout</a:t>
            </a:r>
          </a:p>
        </p:txBody>
      </p:sp>
      <p:sp>
        <p:nvSpPr>
          <p:cNvPr id="76" name="Speech Bubble: Rectangle with Corners Rounded 75"/>
          <p:cNvSpPr/>
          <p:nvPr/>
        </p:nvSpPr>
        <p:spPr>
          <a:xfrm>
            <a:off x="2463815" y="4307271"/>
            <a:ext cx="1846662" cy="715089"/>
          </a:xfrm>
          <a:prstGeom prst="wedgeRoundRectCallout">
            <a:avLst>
              <a:gd name="adj1" fmla="val 44396"/>
              <a:gd name="adj2" fmla="val -96109"/>
              <a:gd name="adj3" fmla="val 16667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Send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Directives</a:t>
            </a:r>
          </a:p>
        </p:txBody>
      </p:sp>
      <p:sp>
        <p:nvSpPr>
          <p:cNvPr id="77" name="Speech Bubble: Rectangle with Corners Rounded 76"/>
          <p:cNvSpPr/>
          <p:nvPr/>
        </p:nvSpPr>
        <p:spPr>
          <a:xfrm>
            <a:off x="4866221" y="4307271"/>
            <a:ext cx="1846662" cy="715089"/>
          </a:xfrm>
          <a:prstGeom prst="wedgeRoundRectCallout">
            <a:avLst>
              <a:gd name="adj1" fmla="val -39877"/>
              <a:gd name="adj2" fmla="val -92420"/>
              <a:gd name="adj3" fmla="val 16667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Enforce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Directives</a:t>
            </a:r>
          </a:p>
        </p:txBody>
      </p:sp>
      <p:sp>
        <p:nvSpPr>
          <p:cNvPr id="78" name="Octagon 77"/>
          <p:cNvSpPr/>
          <p:nvPr/>
        </p:nvSpPr>
        <p:spPr>
          <a:xfrm>
            <a:off x="2321290" y="1722777"/>
            <a:ext cx="380038" cy="386834"/>
          </a:xfrm>
          <a:prstGeom prst="octagon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b="1" u="sng" dirty="0">
                <a:solidFill>
                  <a:schemeClr val="accent2"/>
                </a:solidFill>
              </a:rPr>
              <a:t>1</a:t>
            </a:r>
          </a:p>
        </p:txBody>
      </p:sp>
      <p:sp>
        <p:nvSpPr>
          <p:cNvPr id="79" name="Octagon 78"/>
          <p:cNvSpPr/>
          <p:nvPr/>
        </p:nvSpPr>
        <p:spPr>
          <a:xfrm>
            <a:off x="6491363" y="1665954"/>
            <a:ext cx="380038" cy="386834"/>
          </a:xfrm>
          <a:prstGeom prst="octagon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b="1" u="sng" dirty="0">
                <a:solidFill>
                  <a:schemeClr val="accent2"/>
                </a:solidFill>
              </a:rPr>
              <a:t>2</a:t>
            </a:r>
          </a:p>
        </p:txBody>
      </p:sp>
      <p:sp>
        <p:nvSpPr>
          <p:cNvPr id="80" name="Octagon 79"/>
          <p:cNvSpPr/>
          <p:nvPr/>
        </p:nvSpPr>
        <p:spPr>
          <a:xfrm>
            <a:off x="2321290" y="4758319"/>
            <a:ext cx="380038" cy="386834"/>
          </a:xfrm>
          <a:prstGeom prst="octagon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b="1" u="sng" dirty="0">
                <a:solidFill>
                  <a:schemeClr val="accent2"/>
                </a:solidFill>
              </a:rPr>
              <a:t>3</a:t>
            </a:r>
          </a:p>
        </p:txBody>
      </p:sp>
      <p:sp>
        <p:nvSpPr>
          <p:cNvPr id="81" name="Octagon 80"/>
          <p:cNvSpPr/>
          <p:nvPr/>
        </p:nvSpPr>
        <p:spPr>
          <a:xfrm>
            <a:off x="6482994" y="4766822"/>
            <a:ext cx="380038" cy="386834"/>
          </a:xfrm>
          <a:prstGeom prst="octagon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b="1" u="sng" dirty="0">
                <a:solidFill>
                  <a:schemeClr val="accent2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979610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 problem, I know a map of my surroundings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530352" y="856419"/>
            <a:ext cx="8107236" cy="543593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6" name="Rectangle: Rounded Corners 5"/>
          <p:cNvSpPr/>
          <p:nvPr/>
        </p:nvSpPr>
        <p:spPr>
          <a:xfrm>
            <a:off x="536792" y="856418"/>
            <a:ext cx="4782183" cy="1328023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[1] Path planning problem: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1. Get MAP</a:t>
            </a: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2. PLAN then EXECUTE the PATH</a:t>
            </a:r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chemeClr val="accent3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0" name="Speech Bubble: Rectangle with Corners Rounded 9"/>
          <p:cNvSpPr/>
          <p:nvPr/>
        </p:nvSpPr>
        <p:spPr>
          <a:xfrm>
            <a:off x="2833352" y="3012528"/>
            <a:ext cx="2207818" cy="715089"/>
          </a:xfrm>
          <a:prstGeom prst="wedgeRoundRectCallout">
            <a:avLst>
              <a:gd name="adj1" fmla="val 85350"/>
              <a:gd name="adj2" fmla="val 8920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Path to  restaurant</a:t>
            </a:r>
          </a:p>
        </p:txBody>
      </p:sp>
    </p:spTree>
    <p:extLst>
      <p:ext uri="{BB962C8B-B14F-4D97-AF65-F5344CB8AC3E}">
        <p14:creationId xmlns:p14="http://schemas.microsoft.com/office/powerpoint/2010/main" val="383414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</a:t>
            </a:r>
            <a:br>
              <a:rPr lang="en-US" dirty="0"/>
            </a:br>
            <a:r>
              <a:rPr lang="en-US" dirty="0"/>
              <a:t>	Cooperative separation scenario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59</a:t>
            </a:fld>
            <a:endParaRPr lang="en-US" dirty="0"/>
          </a:p>
        </p:txBody>
      </p:sp>
      <p:pic>
        <p:nvPicPr>
          <p:cNvPr id="8" name="ruleHeadOnMultiple">
            <a:hlinkClick r:id="" action="ppaction://media"/>
          </p:cNvPr>
          <p:cNvPicPr>
            <a:picLocks noGrp="1" noChangeAspect="1"/>
          </p:cNvPicPr>
          <p:nvPr>
            <p:ph sz="quarter" idx="1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22789" r="22693"/>
          <a:stretch/>
        </p:blipFill>
        <p:spPr>
          <a:xfrm>
            <a:off x="1846384" y="1225260"/>
            <a:ext cx="5460023" cy="5632740"/>
          </a:xfrm>
        </p:spPr>
      </p:pic>
    </p:spTree>
    <p:extLst>
      <p:ext uri="{BB962C8B-B14F-4D97-AF65-F5344CB8AC3E}">
        <p14:creationId xmlns:p14="http://schemas.microsoft.com/office/powerpoint/2010/main" val="562944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70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Non-cooperative separation scenario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60</a:t>
            </a:fld>
            <a:endParaRPr lang="en-US" dirty="0"/>
          </a:p>
        </p:txBody>
      </p:sp>
      <p:pic>
        <p:nvPicPr>
          <p:cNvPr id="6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796172" y="974542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796172" y="5742903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7147149" y="980197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7147149" y="5748558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1050751" y="1530546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UAS 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751" y="5255449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UAS 2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401728" y="1541856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UAS 3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401728" y="5255449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UAS 4</a:t>
            </a:r>
          </a:p>
        </p:txBody>
      </p:sp>
      <p:cxnSp>
        <p:nvCxnSpPr>
          <p:cNvPr id="17" name="Straight Arrow Connector 16"/>
          <p:cNvCxnSpPr>
            <a:stCxn id="6" idx="3"/>
            <a:endCxn id="9" idx="1"/>
          </p:cNvCxnSpPr>
          <p:nvPr/>
        </p:nvCxnSpPr>
        <p:spPr>
          <a:xfrm>
            <a:off x="2156846" y="1193483"/>
            <a:ext cx="4990303" cy="565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cxnSpLocks/>
            <a:stCxn id="12" idx="2"/>
            <a:endCxn id="13" idx="0"/>
          </p:cNvCxnSpPr>
          <p:nvPr/>
        </p:nvCxnSpPr>
        <p:spPr>
          <a:xfrm>
            <a:off x="1476509" y="1899878"/>
            <a:ext cx="0" cy="335557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cxnSpLocks/>
            <a:stCxn id="6" idx="3"/>
            <a:endCxn id="15" idx="1"/>
          </p:cNvCxnSpPr>
          <p:nvPr/>
        </p:nvCxnSpPr>
        <p:spPr>
          <a:xfrm>
            <a:off x="2156846" y="1193483"/>
            <a:ext cx="5244882" cy="424663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cxnSpLocks/>
            <a:stCxn id="15" idx="1"/>
            <a:endCxn id="6" idx="3"/>
          </p:cNvCxnSpPr>
          <p:nvPr/>
        </p:nvCxnSpPr>
        <p:spPr>
          <a:xfrm rot="10800000">
            <a:off x="2156846" y="1193483"/>
            <a:ext cx="5244882" cy="4246632"/>
          </a:xfrm>
          <a:prstGeom prst="curvedConnector3">
            <a:avLst>
              <a:gd name="adj1" fmla="val -5320"/>
            </a:avLst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" name="Straight Arrow Connector 24"/>
          <p:cNvCxnSpPr>
            <a:cxnSpLocks/>
            <a:stCxn id="8" idx="1"/>
            <a:endCxn id="12" idx="0"/>
          </p:cNvCxnSpPr>
          <p:nvPr/>
        </p:nvCxnSpPr>
        <p:spPr>
          <a:xfrm rot="10800000" flipH="1">
            <a:off x="796171" y="1530546"/>
            <a:ext cx="680337" cy="4431298"/>
          </a:xfrm>
          <a:prstGeom prst="curvedConnector4">
            <a:avLst>
              <a:gd name="adj1" fmla="val -33601"/>
              <a:gd name="adj2" fmla="val 103572"/>
            </a:avLst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3" name="Straight Arrow Connector 24"/>
          <p:cNvCxnSpPr>
            <a:cxnSpLocks/>
            <a:endCxn id="12" idx="0"/>
          </p:cNvCxnSpPr>
          <p:nvPr/>
        </p:nvCxnSpPr>
        <p:spPr>
          <a:xfrm rot="10800000">
            <a:off x="1476509" y="1530546"/>
            <a:ext cx="5670642" cy="4341796"/>
          </a:xfrm>
          <a:prstGeom prst="curvedConnector4">
            <a:avLst>
              <a:gd name="adj1" fmla="val 77566"/>
              <a:gd name="adj2" fmla="val 99798"/>
            </a:avLst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Thought Bubble: Cloud 10"/>
          <p:cNvSpPr/>
          <p:nvPr/>
        </p:nvSpPr>
        <p:spPr>
          <a:xfrm>
            <a:off x="2156846" y="2175235"/>
            <a:ext cx="5109329" cy="2248853"/>
          </a:xfrm>
          <a:prstGeom prst="cloudCallout">
            <a:avLst>
              <a:gd name="adj1" fmla="val -2765"/>
              <a:gd name="adj2" fmla="val 78139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Consensus</a:t>
            </a:r>
          </a:p>
          <a:p>
            <a:pPr algn="ctr"/>
            <a:r>
              <a:rPr lang="en-US" dirty="0">
                <a:solidFill>
                  <a:schemeClr val="bg2"/>
                </a:solidFill>
              </a:rPr>
              <a:t>UAS 1: Horizontal Separation</a:t>
            </a:r>
          </a:p>
          <a:p>
            <a:pPr algn="ctr"/>
            <a:r>
              <a:rPr lang="en-US" dirty="0">
                <a:solidFill>
                  <a:schemeClr val="bg2"/>
                </a:solidFill>
              </a:rPr>
              <a:t>UAS 2: Vertical Separation</a:t>
            </a:r>
          </a:p>
          <a:p>
            <a:pPr algn="ctr"/>
            <a:r>
              <a:rPr lang="en-US" dirty="0">
                <a:solidFill>
                  <a:schemeClr val="bg2"/>
                </a:solidFill>
              </a:rPr>
              <a:t>UAS 3: Horizontal Separation</a:t>
            </a:r>
          </a:p>
          <a:p>
            <a:pPr algn="ctr"/>
            <a:r>
              <a:rPr lang="en-US" dirty="0">
                <a:solidFill>
                  <a:schemeClr val="bg2"/>
                </a:solidFill>
              </a:rPr>
              <a:t>UAS 4: Vertical Separation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3711677" y="871152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Alert</a:t>
            </a:r>
          </a:p>
        </p:txBody>
      </p:sp>
      <p:sp>
        <p:nvSpPr>
          <p:cNvPr id="62" name="TextBox 61"/>
          <p:cNvSpPr txBox="1"/>
          <p:nvPr/>
        </p:nvSpPr>
        <p:spPr>
          <a:xfrm rot="2153370">
            <a:off x="3231726" y="1804336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Alert</a:t>
            </a:r>
          </a:p>
        </p:txBody>
      </p:sp>
      <p:sp>
        <p:nvSpPr>
          <p:cNvPr id="63" name="TextBox 62"/>
          <p:cNvSpPr txBox="1"/>
          <p:nvPr/>
        </p:nvSpPr>
        <p:spPr>
          <a:xfrm rot="16200000">
            <a:off x="916047" y="3747138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Alert</a:t>
            </a:r>
          </a:p>
        </p:txBody>
      </p:sp>
      <p:sp>
        <p:nvSpPr>
          <p:cNvPr id="64" name="TextBox 63"/>
          <p:cNvSpPr txBox="1"/>
          <p:nvPr/>
        </p:nvSpPr>
        <p:spPr>
          <a:xfrm rot="877638">
            <a:off x="5045413" y="5316414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Response</a:t>
            </a:r>
          </a:p>
        </p:txBody>
      </p:sp>
      <p:sp>
        <p:nvSpPr>
          <p:cNvPr id="65" name="TextBox 64"/>
          <p:cNvSpPr txBox="1"/>
          <p:nvPr/>
        </p:nvSpPr>
        <p:spPr>
          <a:xfrm rot="1944166">
            <a:off x="6250351" y="1896021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Response</a:t>
            </a:r>
          </a:p>
        </p:txBody>
      </p:sp>
      <p:sp>
        <p:nvSpPr>
          <p:cNvPr id="66" name="TextBox 65"/>
          <p:cNvSpPr txBox="1"/>
          <p:nvPr/>
        </p:nvSpPr>
        <p:spPr>
          <a:xfrm rot="16200000">
            <a:off x="-241293" y="3747809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Response</a:t>
            </a:r>
          </a:p>
        </p:txBody>
      </p:sp>
    </p:spTree>
    <p:extLst>
      <p:ext uri="{BB962C8B-B14F-4D97-AF65-F5344CB8AC3E}">
        <p14:creationId xmlns:p14="http://schemas.microsoft.com/office/powerpoint/2010/main" val="3398261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</a:t>
            </a:r>
            <a:br>
              <a:rPr lang="en-US" dirty="0"/>
            </a:br>
            <a:r>
              <a:rPr lang="en-US" dirty="0"/>
              <a:t>	Non-cooperative separation scenario</a:t>
            </a:r>
          </a:p>
        </p:txBody>
      </p:sp>
      <p:pic>
        <p:nvPicPr>
          <p:cNvPr id="5" name="emergencyHeadOnMultiple">
            <a:hlinkClick r:id="" action="ppaction://media"/>
          </p:cNvPr>
          <p:cNvPicPr>
            <a:picLocks noGrp="1" noChangeAspect="1"/>
          </p:cNvPicPr>
          <p:nvPr>
            <p:ph sz="quarter" idx="1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4973" r="4568"/>
          <a:stretch/>
        </p:blipFill>
        <p:spPr>
          <a:xfrm>
            <a:off x="-8793" y="1163875"/>
            <a:ext cx="9144001" cy="5685333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3044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6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Performance: </a:t>
            </a:r>
            <a:br>
              <a:rPr lang="en-US" dirty="0"/>
            </a:br>
            <a:r>
              <a:rPr lang="en-US" dirty="0"/>
              <a:t>	Non-cooperative separation scenario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0" y="1349317"/>
            <a:ext cx="9144001" cy="515389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5985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>
          <a:xfrm>
            <a:off x="532341" y="504827"/>
            <a:ext cx="3927118" cy="4846320"/>
          </a:xfrm>
        </p:spPr>
        <p:txBody>
          <a:bodyPr/>
          <a:lstStyle/>
          <a:p>
            <a:pPr marL="0" indent="0">
              <a:buNone/>
            </a:pPr>
            <a:r>
              <a:rPr lang="en-US" sz="2800" b="1" dirty="0">
                <a:latin typeface="Arial monospaced for SAP" panose="020B0609020202030204" pitchFamily="49" charset="0"/>
              </a:rPr>
              <a:t>Research Value</a:t>
            </a:r>
          </a:p>
          <a:p>
            <a:endParaRPr lang="en-US" sz="2000" dirty="0"/>
          </a:p>
          <a:p>
            <a:pPr marL="0" indent="0">
              <a:buNone/>
            </a:pPr>
            <a:r>
              <a:rPr lang="en-US" sz="2000" dirty="0"/>
              <a:t>Deterministic, Finite-time, </a:t>
            </a:r>
            <a:br>
              <a:rPr lang="en-US" sz="2000" dirty="0"/>
            </a:br>
            <a:r>
              <a:rPr lang="en-US" sz="2000" dirty="0"/>
              <a:t>Semi-Optimal Avoidance Method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b="1" dirty="0"/>
              <a:t>Supporting:</a:t>
            </a:r>
          </a:p>
          <a:p>
            <a:r>
              <a:rPr lang="en-US" sz="2000" dirty="0"/>
              <a:t>Static Obstacles/Restrictions</a:t>
            </a:r>
          </a:p>
          <a:p>
            <a:endParaRPr lang="en-US" sz="2000" dirty="0"/>
          </a:p>
          <a:p>
            <a:r>
              <a:rPr lang="en-US" sz="2000" dirty="0"/>
              <a:t>Intruders/Adversaries</a:t>
            </a:r>
          </a:p>
          <a:p>
            <a:endParaRPr lang="en-US" sz="2000" dirty="0"/>
          </a:p>
          <a:p>
            <a:r>
              <a:rPr lang="en-US" sz="2000" dirty="0"/>
              <a:t>Weather/Air Traffic Constraints</a:t>
            </a:r>
          </a:p>
          <a:p>
            <a:endParaRPr lang="en-US" sz="2000" dirty="0"/>
          </a:p>
          <a:p>
            <a:r>
              <a:rPr lang="en-US" sz="2000" dirty="0"/>
              <a:t>Cooperative Mode</a:t>
            </a:r>
          </a:p>
          <a:p>
            <a:endParaRPr lang="en-US" sz="2000" dirty="0"/>
          </a:p>
          <a:p>
            <a:r>
              <a:rPr lang="en-US" sz="2000" dirty="0"/>
              <a:t>Future UTM proposal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63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4"/>
          </p:nvPr>
        </p:nvSpPr>
        <p:spPr>
          <a:xfrm>
            <a:off x="4710470" y="504826"/>
            <a:ext cx="3927118" cy="5605827"/>
          </a:xfrm>
        </p:spPr>
        <p:txBody>
          <a:bodyPr/>
          <a:lstStyle/>
          <a:p>
            <a:pPr marL="0" indent="0">
              <a:buNone/>
            </a:pPr>
            <a:r>
              <a:rPr lang="en-US" sz="2800" b="1" dirty="0">
                <a:latin typeface="Arial monospaced for SAP" panose="020B0609020202030204" pitchFamily="49" charset="0"/>
              </a:rPr>
              <a:t>Business Value</a:t>
            </a:r>
          </a:p>
          <a:p>
            <a:endParaRPr lang="en-US" sz="2000" dirty="0"/>
          </a:p>
          <a:p>
            <a:r>
              <a:rPr lang="en-US" sz="2000" dirty="0"/>
              <a:t>UTM 3</a:t>
            </a:r>
            <a:r>
              <a:rPr lang="en-US" sz="2000" baseline="30000" dirty="0"/>
              <a:t>rd</a:t>
            </a:r>
            <a:r>
              <a:rPr lang="en-US" sz="2000" dirty="0"/>
              <a:t> Phase Services:</a:t>
            </a:r>
          </a:p>
          <a:p>
            <a:pPr lvl="1"/>
            <a:r>
              <a:rPr lang="en-US" sz="1800" dirty="0"/>
              <a:t>Position Notification</a:t>
            </a:r>
          </a:p>
          <a:p>
            <a:pPr lvl="1"/>
            <a:r>
              <a:rPr lang="en-US" sz="1800" dirty="0"/>
              <a:t>Collision Case Management</a:t>
            </a:r>
          </a:p>
          <a:p>
            <a:pPr lvl="1"/>
            <a:r>
              <a:rPr lang="en-US" sz="1800" dirty="0"/>
              <a:t>Rule Enforcement</a:t>
            </a:r>
          </a:p>
          <a:p>
            <a:endParaRPr lang="en-US" sz="2000" dirty="0"/>
          </a:p>
          <a:p>
            <a:r>
              <a:rPr lang="en-US" sz="2000" dirty="0"/>
              <a:t>Universal Navigation Method Based on Reach Sets</a:t>
            </a:r>
            <a:endParaRPr lang="en-US" sz="1800" dirty="0"/>
          </a:p>
          <a:p>
            <a:pPr marL="0" indent="0">
              <a:buNone/>
            </a:pPr>
            <a:endParaRPr lang="en-US" sz="2000" dirty="0"/>
          </a:p>
          <a:p>
            <a:r>
              <a:rPr lang="en-US" sz="2000" dirty="0"/>
              <a:t>DAA system for UAS</a:t>
            </a:r>
          </a:p>
          <a:p>
            <a:endParaRPr lang="en-US" sz="2000" dirty="0"/>
          </a:p>
          <a:p>
            <a:r>
              <a:rPr lang="en-US" sz="2000" dirty="0"/>
              <a:t>Control Interface via Movement Automaton</a:t>
            </a:r>
          </a:p>
          <a:p>
            <a:pPr lvl="1"/>
            <a:r>
              <a:rPr lang="en-US" sz="1800" dirty="0"/>
              <a:t>To interface navigation methods or prediction methods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526536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Q&amp;A Session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64</a:t>
            </a:fld>
            <a:endParaRPr lang="en-US" dirty="0"/>
          </a:p>
        </p:txBody>
      </p:sp>
      <p:pic>
        <p:nvPicPr>
          <p:cNvPr id="5" name="Picture 2" descr="Výsledok vyhľadávania obrázkov pre dopyt questions answers pictu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578" y="856420"/>
            <a:ext cx="2857500" cy="262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Výsledok vyhľadávania obrázkov pre dopyt questions answers pictur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4775" y="832593"/>
            <a:ext cx="4819650" cy="2886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Výsledok vyhľadávania obrázkov pre dopyt questions answers pictur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578" y="3694841"/>
            <a:ext cx="4347991" cy="2539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Výsledok vyhľadávania obrázkov pre dopyt questions answers pictur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0754" y="3865490"/>
            <a:ext cx="3236183" cy="2157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3948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Forget your map, know the restaurant location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530352" y="856419"/>
            <a:ext cx="8107236" cy="542812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6" name="Speech Bubble: Rectangle with Corners Rounded 5"/>
          <p:cNvSpPr/>
          <p:nvPr/>
        </p:nvSpPr>
        <p:spPr>
          <a:xfrm>
            <a:off x="1326524" y="5110472"/>
            <a:ext cx="2207818" cy="408623"/>
          </a:xfrm>
          <a:prstGeom prst="wedgeRoundRectCallout">
            <a:avLst>
              <a:gd name="adj1" fmla="val 85350"/>
              <a:gd name="adj2" fmla="val 8920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GOAL</a:t>
            </a:r>
          </a:p>
        </p:txBody>
      </p:sp>
      <p:sp>
        <p:nvSpPr>
          <p:cNvPr id="7" name="Speech Bubble: Rectangle with Corners Rounded 6"/>
          <p:cNvSpPr/>
          <p:nvPr/>
        </p:nvSpPr>
        <p:spPr>
          <a:xfrm>
            <a:off x="3807068" y="2012322"/>
            <a:ext cx="1805601" cy="408623"/>
          </a:xfrm>
          <a:prstGeom prst="wedgeRoundRectCallout">
            <a:avLst>
              <a:gd name="adj1" fmla="val 70218"/>
              <a:gd name="adj2" fmla="val 20266"/>
              <a:gd name="adj3" fmla="val 16667"/>
            </a:avLst>
          </a:prstGeom>
          <a:solidFill>
            <a:schemeClr val="bg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Field of Vision</a:t>
            </a:r>
          </a:p>
        </p:txBody>
      </p:sp>
      <p:sp>
        <p:nvSpPr>
          <p:cNvPr id="8" name="Speech Bubble: Rectangle with Corners Rounded 7"/>
          <p:cNvSpPr/>
          <p:nvPr/>
        </p:nvSpPr>
        <p:spPr>
          <a:xfrm>
            <a:off x="5152292" y="938456"/>
            <a:ext cx="1623856" cy="408623"/>
          </a:xfrm>
          <a:prstGeom prst="wedgeRoundRectCallout">
            <a:avLst>
              <a:gd name="adj1" fmla="val 134852"/>
              <a:gd name="adj2" fmla="val -7470"/>
              <a:gd name="adj3" fmla="val 16667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My Position</a:t>
            </a:r>
          </a:p>
        </p:txBody>
      </p:sp>
      <p:sp>
        <p:nvSpPr>
          <p:cNvPr id="9" name="Rectangle: Rounded Corners 8"/>
          <p:cNvSpPr/>
          <p:nvPr/>
        </p:nvSpPr>
        <p:spPr>
          <a:xfrm>
            <a:off x="530352" y="888612"/>
            <a:ext cx="4012834" cy="1021556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[2] Evolving world:</a:t>
            </a: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1. Obtaining knowledge over time</a:t>
            </a: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2. </a:t>
            </a:r>
            <a:r>
              <a:rPr lang="en-US" b="1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Continous</a:t>
            </a: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Decision Making</a:t>
            </a:r>
          </a:p>
        </p:txBody>
      </p:sp>
    </p:spTree>
    <p:extLst>
      <p:ext uri="{BB962C8B-B14F-4D97-AF65-F5344CB8AC3E}">
        <p14:creationId xmlns:p14="http://schemas.microsoft.com/office/powerpoint/2010/main" val="4270157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 get to the first intersection, now what ?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530352" y="856419"/>
            <a:ext cx="8107236" cy="542812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6" name="Speech Bubble: Rectangle with Corners Rounded 5"/>
          <p:cNvSpPr/>
          <p:nvPr/>
        </p:nvSpPr>
        <p:spPr>
          <a:xfrm>
            <a:off x="5009882" y="1856022"/>
            <a:ext cx="914400" cy="408623"/>
          </a:xfrm>
          <a:prstGeom prst="wedgeRoundRectCallout">
            <a:avLst>
              <a:gd name="adj1" fmla="val 69308"/>
              <a:gd name="adj2" fmla="val 87714"/>
              <a:gd name="adj3" fmla="val 16667"/>
            </a:avLst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Way 1</a:t>
            </a:r>
          </a:p>
        </p:txBody>
      </p:sp>
      <p:sp>
        <p:nvSpPr>
          <p:cNvPr id="7" name="Speech Bubble: Rectangle with Corners Rounded 6"/>
          <p:cNvSpPr/>
          <p:nvPr/>
        </p:nvSpPr>
        <p:spPr>
          <a:xfrm>
            <a:off x="5009882" y="1356220"/>
            <a:ext cx="914400" cy="408623"/>
          </a:xfrm>
          <a:prstGeom prst="wedgeRoundRectCallout">
            <a:avLst>
              <a:gd name="adj1" fmla="val 84801"/>
              <a:gd name="adj2" fmla="val 87714"/>
              <a:gd name="adj3" fmla="val 16667"/>
            </a:avLst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Way 2</a:t>
            </a:r>
          </a:p>
        </p:txBody>
      </p:sp>
      <p:sp>
        <p:nvSpPr>
          <p:cNvPr id="8" name="Speech Bubble: Rectangle with Corners Rounded 7"/>
          <p:cNvSpPr/>
          <p:nvPr/>
        </p:nvSpPr>
        <p:spPr>
          <a:xfrm>
            <a:off x="5954334" y="947597"/>
            <a:ext cx="914400" cy="408623"/>
          </a:xfrm>
          <a:prstGeom prst="wedgeRoundRectCallout">
            <a:avLst>
              <a:gd name="adj1" fmla="val 66491"/>
              <a:gd name="adj2" fmla="val 213785"/>
              <a:gd name="adj3" fmla="val 16667"/>
            </a:avLst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Way 3</a:t>
            </a:r>
          </a:p>
        </p:txBody>
      </p:sp>
      <p:sp>
        <p:nvSpPr>
          <p:cNvPr id="9" name="Speech Bubble: Rectangle with Corners Rounded 8"/>
          <p:cNvSpPr/>
          <p:nvPr/>
        </p:nvSpPr>
        <p:spPr>
          <a:xfrm>
            <a:off x="1326524" y="5110472"/>
            <a:ext cx="2207818" cy="408623"/>
          </a:xfrm>
          <a:prstGeom prst="wedgeRoundRectCallout">
            <a:avLst>
              <a:gd name="adj1" fmla="val 85350"/>
              <a:gd name="adj2" fmla="val 8920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GOAL</a:t>
            </a:r>
          </a:p>
        </p:txBody>
      </p:sp>
      <p:sp>
        <p:nvSpPr>
          <p:cNvPr id="10" name="Speech Bubble: Rectangle with Corners Rounded 9"/>
          <p:cNvSpPr/>
          <p:nvPr/>
        </p:nvSpPr>
        <p:spPr>
          <a:xfrm>
            <a:off x="3420250" y="2457744"/>
            <a:ext cx="2207818" cy="408623"/>
          </a:xfrm>
          <a:prstGeom prst="wedgeRoundRectCallout">
            <a:avLst>
              <a:gd name="adj1" fmla="val 85350"/>
              <a:gd name="adj2" fmla="val -73026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Decision point</a:t>
            </a:r>
          </a:p>
        </p:txBody>
      </p:sp>
      <p:sp>
        <p:nvSpPr>
          <p:cNvPr id="11" name="Speech Bubble: Rectangle with Corners Rounded 10"/>
          <p:cNvSpPr/>
          <p:nvPr/>
        </p:nvSpPr>
        <p:spPr>
          <a:xfrm>
            <a:off x="6429770" y="3116268"/>
            <a:ext cx="2207818" cy="408623"/>
          </a:xfrm>
          <a:prstGeom prst="wedgeRoundRectCallout">
            <a:avLst>
              <a:gd name="adj1" fmla="val -21983"/>
              <a:gd name="adj2" fmla="val -85633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Passed trajectory</a:t>
            </a:r>
          </a:p>
        </p:txBody>
      </p:sp>
      <p:sp>
        <p:nvSpPr>
          <p:cNvPr id="12" name="Rectangle: Rounded Corners 11"/>
          <p:cNvSpPr/>
          <p:nvPr/>
        </p:nvSpPr>
        <p:spPr>
          <a:xfrm>
            <a:off x="530352" y="886265"/>
            <a:ext cx="2160094" cy="408623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Decision Point:</a:t>
            </a:r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3" name="Speech Bubble: Rectangle with Corners Rounded 12"/>
          <p:cNvSpPr/>
          <p:nvPr/>
        </p:nvSpPr>
        <p:spPr>
          <a:xfrm>
            <a:off x="5862349" y="5086629"/>
            <a:ext cx="2775239" cy="1021556"/>
          </a:xfrm>
          <a:prstGeom prst="wedgeRoundRectCallout">
            <a:avLst>
              <a:gd name="adj1" fmla="val -88650"/>
              <a:gd name="adj2" fmla="val -27641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Apply COST Function</a:t>
            </a: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In</a:t>
            </a: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Decisions</a:t>
            </a:r>
          </a:p>
        </p:txBody>
      </p:sp>
    </p:spTree>
    <p:extLst>
      <p:ext uri="{BB962C8B-B14F-4D97-AF65-F5344CB8AC3E}">
        <p14:creationId xmlns:p14="http://schemas.microsoft.com/office/powerpoint/2010/main" val="2277543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 around, get know to your surroundings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530352" y="856419"/>
            <a:ext cx="8107236" cy="542812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6" name="Speech Bubble: Rectangle with Corners Rounded 5"/>
          <p:cNvSpPr/>
          <p:nvPr/>
        </p:nvSpPr>
        <p:spPr>
          <a:xfrm>
            <a:off x="2031022" y="1540156"/>
            <a:ext cx="3455377" cy="408623"/>
          </a:xfrm>
          <a:prstGeom prst="wedgeRoundRectCallout">
            <a:avLst>
              <a:gd name="adj1" fmla="val 64639"/>
              <a:gd name="adj2" fmla="val 174852"/>
              <a:gd name="adj3" fmla="val 16667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This PATH can get me Closer</a:t>
            </a:r>
          </a:p>
        </p:txBody>
      </p:sp>
      <p:sp>
        <p:nvSpPr>
          <p:cNvPr id="7" name="Speech Bubble: Rectangle with Corners Rounded 6"/>
          <p:cNvSpPr/>
          <p:nvPr/>
        </p:nvSpPr>
        <p:spPr>
          <a:xfrm>
            <a:off x="1326524" y="5110472"/>
            <a:ext cx="2207818" cy="408623"/>
          </a:xfrm>
          <a:prstGeom prst="wedgeRoundRectCallout">
            <a:avLst>
              <a:gd name="adj1" fmla="val 85350"/>
              <a:gd name="adj2" fmla="val 8920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GOAL</a:t>
            </a:r>
          </a:p>
        </p:txBody>
      </p:sp>
    </p:spTree>
    <p:extLst>
      <p:ext uri="{BB962C8B-B14F-4D97-AF65-F5344CB8AC3E}">
        <p14:creationId xmlns:p14="http://schemas.microsoft.com/office/powerpoint/2010/main" val="3408543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PRESENTATIONDONOTDELETE" val="&lt;?xml version=&quot;1.0&quot; encoding=&quot;UTF-16&quot; standalone=&quot;yes&quot;?&gt;&lt;root reqver=&quot;23045&quot;&gt;&lt;version val=&quot;25142&quot;/&gt;&lt;CPresentation id=&quot;1&quot;&gt;&lt;m_precDefaultNumber&gt;&lt;m_bNumberIsYear val=&quot;1&quot;/&gt;&lt;m_chMinusSymbol&gt;-&lt;/m_chMinusSymbol&gt;&lt;m_chDecimalSymbol17909&gt;.&lt;/m_chDecimalSymbol17909&gt;&lt;m_nGroupingDigits17909 val=&quot;3&quot;/&gt;&lt;m_chGroupingSymbol17909&gt;,&lt;/m_chGroupingSymbol17909&gt;&lt;m_yearfmt&gt;&lt;begin val=&quot;0&quot;/&gt;&lt;end val=&quot;4&quot;/&gt;&lt;/m_yearfmt&gt;&lt;/m_precDefaultNumber&gt;&lt;m_precDefaultPercent&gt;&lt;m_bNumberIsYear val=&quot;1&quot;/&gt;&lt;m_chMinusSymbol&gt;-&lt;/m_chMinusSymbol&gt;&lt;m_nDecimalDigits17909 val=&quot;0&quot;/&gt;&lt;m_chDecimalSymbol17909&gt;.&lt;/m_chDecimalSymbol17909&gt;&lt;m_nGroupingDigits17909 val=&quot;3&quot;/&gt;&lt;m_chGroupingSymbol17909&gt;,&lt;/m_chGroupingSymbol17909&gt;&lt;m_strSuffix17909&gt;%&lt;/m_strSuffix17909&gt;&lt;m_yearfmt&gt;&lt;begin val=&quot;0&quot;/&gt;&lt;end val=&quot;4&quot;/&gt;&lt;/m_yearfmt&gt;&lt;/m_precDefaultPercent&gt;&lt;m_precDefaultDate&gt;&lt;m_bNumberIsYear val=&quot;0&quot;/&gt;&lt;m_strFormatTime&gt;%#m/%#d/%Y&lt;/m_strFormatTime&gt;&lt;m_yearfmt&gt;&lt;begin val=&quot;0&quot;/&gt;&lt;end val=&quot;0&quot;/&gt;&lt;/m_yearfmt&gt;&lt;/m_precDefaultDate&gt;&lt;m_precDefaultYear&gt;&lt;m_yearfmt&gt;&lt;begin val=&quot;0&quot;/&gt;&lt;end val=&quot;4&quot;/&gt;&lt;/m_yearfmt&gt;&lt;/m_precDefaultYear&gt;&lt;m_precDefaultQuarter&gt;&lt;m_yearfmt&gt;&lt;begin val=&quot;0&quot;/&gt;&lt;end val=&quot;4&quot;/&gt;&lt;/m_yearfmt&gt;&lt;/m_precDefaultQuarter&gt;&lt;m_precDefaultMonth&gt;&lt;m_yearfmt&gt;&lt;begin val=&quot;0&quot;/&gt;&lt;end val=&quot;4&quot;/&gt;&lt;/m_yearfmt&gt;&lt;/m_precDefaultMonth&gt;&lt;m_precDefaultWeek&gt;&lt;m_yearfmt&gt;&lt;begin val=&quot;0&quot;/&gt;&lt;end val=&quot;4&quot;/&gt;&lt;/m_yearfmt&gt;&lt;/m_precDefaultWeek&gt;&lt;m_precDefaultDay&gt;&lt;m_yearfmt&gt;&lt;begin val=&quot;0&quot;/&gt;&lt;end val=&quot;4&quot;/&gt;&lt;/m_yearfmt&gt;&lt;/m_precDefaultDay&gt;&lt;m_mruColor&gt;&lt;m_vecMRU length=&quot;0&quot;/&gt;&lt;/m_mruColor&gt;&lt;m_eweekdayFirstOfWeek val=&quot;1&quot;/&gt;&lt;m_eweekdayFirstOfWorkweek val=&quot;2&quot;/&gt;&lt;m_eweekdayFirstOfWeekend val=&quot;7&quot;/&gt;&lt;/CPresentation&gt;&lt;/root&gt;"/>
  <p:tag name="THINKCELLUNDODONOTDELETE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Honeywell Internal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Honeywell Internal"/>
</p:tagLst>
</file>

<file path=ppt/theme/theme1.xml><?xml version="1.0" encoding="utf-8"?>
<a:theme xmlns:a="http://schemas.openxmlformats.org/drawingml/2006/main" name="2_HON_Honeywell PPT Template V44 potx">
  <a:themeElements>
    <a:clrScheme name="HON">
      <a:dk1>
        <a:srgbClr val="707070"/>
      </a:dk1>
      <a:lt1>
        <a:srgbClr val="FFFFFF"/>
      </a:lt1>
      <a:dk2>
        <a:srgbClr val="E1261C"/>
      </a:dk2>
      <a:lt2>
        <a:srgbClr val="000000"/>
      </a:lt2>
      <a:accent1>
        <a:srgbClr val="FFC627"/>
      </a:accent1>
      <a:accent2>
        <a:srgbClr val="F37021"/>
      </a:accent2>
      <a:accent3>
        <a:srgbClr val="1792E5"/>
      </a:accent3>
      <a:accent4>
        <a:srgbClr val="FFFFFF"/>
      </a:accent4>
      <a:accent5>
        <a:srgbClr val="FFFFFF"/>
      </a:accent5>
      <a:accent6>
        <a:srgbClr val="FFFFFF"/>
      </a:accent6>
      <a:hlink>
        <a:srgbClr val="707070"/>
      </a:hlink>
      <a:folHlink>
        <a:srgbClr val="E1261C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9525" cmpd="sng">
          <a:solidFill>
            <a:srgbClr val="7F7F7F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Honeywell PPT Template_4x3" id="{05744C82-3ED5-4EB6-BBD4-E940041F24FF}" vid="{423D6DD9-61DA-4C06-A2ED-03F7009AEFDE}"/>
    </a:ext>
  </a:extLst>
</a:theme>
</file>

<file path=ppt/theme/theme2.xml><?xml version="1.0" encoding="utf-8"?>
<a:theme xmlns:a="http://schemas.openxmlformats.org/drawingml/2006/main" name="Honeywell Theme">
  <a:themeElements>
    <a:clrScheme name="HON">
      <a:dk1>
        <a:srgbClr val="707070"/>
      </a:dk1>
      <a:lt1>
        <a:srgbClr val="FFFFFF"/>
      </a:lt1>
      <a:dk2>
        <a:srgbClr val="E1261C"/>
      </a:dk2>
      <a:lt2>
        <a:srgbClr val="000000"/>
      </a:lt2>
      <a:accent1>
        <a:srgbClr val="FFC627"/>
      </a:accent1>
      <a:accent2>
        <a:srgbClr val="F37021"/>
      </a:accent2>
      <a:accent3>
        <a:srgbClr val="1792E5"/>
      </a:accent3>
      <a:accent4>
        <a:srgbClr val="FFFFFF"/>
      </a:accent4>
      <a:accent5>
        <a:srgbClr val="FFFFFF"/>
      </a:accent5>
      <a:accent6>
        <a:srgbClr val="FFFFFF"/>
      </a:accent6>
      <a:hlink>
        <a:srgbClr val="707070"/>
      </a:hlink>
      <a:folHlink>
        <a:srgbClr val="E1261C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12700"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spAutoFit/>
      </a:bodyPr>
      <a:lstStyle>
        <a:defPPr algn="ctr">
          <a:defRPr dirty="0" smtClean="0">
            <a:solidFill>
              <a:schemeClr val="accent2"/>
            </a:solidFill>
          </a:defRPr>
        </a:defPPr>
      </a:lstStyle>
      <a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a:style>
    </a:spDef>
    <a:lnDef>
      <a:spPr>
        <a:ln w="12700" cmpd="sng">
          <a:solidFill>
            <a:schemeClr val="bg1">
              <a:lumMod val="50000"/>
            </a:schemeClr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Honeywell PPT Template_4x3" id="{05744C82-3ED5-4EB6-BBD4-E940041F24FF}" vid="{991310B5-91FE-40D2-9F2F-6536330E1248}"/>
    </a:ext>
  </a:extLst>
</a:theme>
</file>

<file path=ppt/theme/theme3.xml><?xml version="1.0" encoding="utf-8"?>
<a:theme xmlns:a="http://schemas.openxmlformats.org/drawingml/2006/main" name="1_Honeywell Theme">
  <a:themeElements>
    <a:clrScheme name="Honeywell Branded Colors">
      <a:dk1>
        <a:srgbClr val="000000"/>
      </a:dk1>
      <a:lt1>
        <a:srgbClr val="FFFFFF"/>
      </a:lt1>
      <a:dk2>
        <a:srgbClr val="E1261C"/>
      </a:dk2>
      <a:lt2>
        <a:srgbClr val="FFFFFF"/>
      </a:lt2>
      <a:accent1>
        <a:srgbClr val="000000"/>
      </a:accent1>
      <a:accent2>
        <a:srgbClr val="707070"/>
      </a:accent2>
      <a:accent3>
        <a:srgbClr val="E1261C"/>
      </a:accent3>
      <a:accent4>
        <a:srgbClr val="F37021"/>
      </a:accent4>
      <a:accent5>
        <a:srgbClr val="FFC627"/>
      </a:accent5>
      <a:accent6>
        <a:srgbClr val="1792E5"/>
      </a:accent6>
      <a:hlink>
        <a:srgbClr val="707070"/>
      </a:hlink>
      <a:folHlink>
        <a:srgbClr val="E1261C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85000"/>
          </a:schemeClr>
        </a:solidFill>
        <a:ln w="9525" cmpd="sng"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 cmpd="sng">
          <a:solidFill>
            <a:schemeClr val="bg1">
              <a:lumMod val="50000"/>
            </a:schemeClr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Honeywell PPT Template V3.potx" id="{072A8F60-D587-4413-B71E-E25EEABC022A}" vid="{34FDE730-04EA-4F4E-A193-E4B89531D624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
</file>

<file path=customXml/item2.xml><?xml version="1.0" encoding="utf-8"?>
<p:properties xmlns:p="http://schemas.microsoft.com/office/2006/metadata/properties" xmlns:xsi="http://www.w3.org/2001/XMLSchema-instance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1EB125E098E7F49A0205A16AC239CE8" ma:contentTypeVersion="0" ma:contentTypeDescription="Create a new document." ma:contentTypeScope="" ma:versionID="73d8c0722a46478c40824ebff9961632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1b05d82d297216baf5b26c55225140df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F2573CA-0043-4396-85E7-C5DDDFB28E31}">
  <ds:schemaRefs>
    <ds:schemaRef ds:uri="http://www.w3.org/2001/XMLSchema"/>
    <ds:schemaRef ds:uri="http://www.boldonjames.com/2008/01/sie/internal/label"/>
  </ds:schemaRefs>
</ds:datastoreItem>
</file>

<file path=customXml/itemProps2.xml><?xml version="1.0" encoding="utf-8"?>
<ds:datastoreItem xmlns:ds="http://schemas.openxmlformats.org/officeDocument/2006/customXml" ds:itemID="{D0C9905A-CBD0-4539-91F7-7758145DCB1F}">
  <ds:schemaRefs>
    <ds:schemaRef ds:uri="http://schemas.microsoft.com/office/2006/documentManagement/types"/>
    <ds:schemaRef ds:uri="http://purl.org/dc/elements/1.1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purl.org/dc/terms/"/>
    <ds:schemaRef ds:uri="http://schemas.microsoft.com/office/2006/metadata/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9A711268-4532-4FB9-8196-23D231793AA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MCProjects</Template>
  <TotalTime>3033</TotalTime>
  <Words>3227</Words>
  <Application>Microsoft Office PowerPoint</Application>
  <PresentationFormat>On-screen Show (4:3)</PresentationFormat>
  <Paragraphs>1032</Paragraphs>
  <Slides>65</Slides>
  <Notes>63</Notes>
  <HiddenSlides>0</HiddenSlides>
  <MMClips>7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3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80" baseType="lpstr">
      <vt:lpstr>Algerian</vt:lpstr>
      <vt:lpstr>Arial</vt:lpstr>
      <vt:lpstr>Arial monospaced for SAP</vt:lpstr>
      <vt:lpstr>Calibri</vt:lpstr>
      <vt:lpstr>Cambria Math</vt:lpstr>
      <vt:lpstr>Courier New</vt:lpstr>
      <vt:lpstr>Helvetica 55 Roman</vt:lpstr>
      <vt:lpstr>Helvetica Neue</vt:lpstr>
      <vt:lpstr>HelveticaNeue BoldCond</vt:lpstr>
      <vt:lpstr>HelveticaNeue MediumCond</vt:lpstr>
      <vt:lpstr>Wingdings</vt:lpstr>
      <vt:lpstr>2_HON_Honeywell PPT Template V44 potx</vt:lpstr>
      <vt:lpstr>Honeywell Theme</vt:lpstr>
      <vt:lpstr>1_Honeywell Theme</vt:lpstr>
      <vt:lpstr>think-cell Slide</vt:lpstr>
      <vt:lpstr>PowerPoint Presentation</vt:lpstr>
      <vt:lpstr>Overview</vt:lpstr>
      <vt:lpstr>Introduction Story:  How To Get into a Fine Restaurant  ( Sense &amp; Avoid in Nutshell )</vt:lpstr>
      <vt:lpstr>PowerPoint Presentation</vt:lpstr>
      <vt:lpstr>How to get to the fine restaurant ?</vt:lpstr>
      <vt:lpstr>No problem, I know a map of my surroundings</vt:lpstr>
      <vt:lpstr>Forget your map, know the restaurant location</vt:lpstr>
      <vt:lpstr>I get to the first intersection, now what ?</vt:lpstr>
      <vt:lpstr>Look around, get know to your surroundings</vt:lpstr>
      <vt:lpstr>Walk a little more, get closer to the Restaurant</vt:lpstr>
      <vt:lpstr>Now Gentleman can see the Restaurant</vt:lpstr>
      <vt:lpstr>Enjoy a Pint</vt:lpstr>
      <vt:lpstr>You are NOT alone on the streets !</vt:lpstr>
      <vt:lpstr>Multiple source of information – Data Fusion</vt:lpstr>
      <vt:lpstr>Vigilantes &amp; Grannies – Static restriction areas</vt:lpstr>
      <vt:lpstr>Try to avoid static restrictions areas ! </vt:lpstr>
      <vt:lpstr>How about weather ?</vt:lpstr>
      <vt:lpstr>Rather get caught, than catching cold …</vt:lpstr>
      <vt:lpstr>Stick to the rules !</vt:lpstr>
      <vt:lpstr>Sense &amp; Avoid Introduction:  Terminology  Process</vt:lpstr>
      <vt:lpstr>Introduction to Sense &amp; Avoid</vt:lpstr>
      <vt:lpstr>Introduction to Sense &amp; Avoid</vt:lpstr>
      <vt:lpstr>Avoidance Framework:  Basic Structures  Avoidance Run</vt:lpstr>
      <vt:lpstr>Vehicle control</vt:lpstr>
      <vt:lpstr>Movement Automaton </vt:lpstr>
      <vt:lpstr>Reach set estimation</vt:lpstr>
      <vt:lpstr>Reach set -Trajectory set &amp; Graph</vt:lpstr>
      <vt:lpstr>Mission plan</vt:lpstr>
      <vt:lpstr>ADS-B</vt:lpstr>
      <vt:lpstr>LiDAR</vt:lpstr>
      <vt:lpstr>Obstacle Map</vt:lpstr>
      <vt:lpstr>Avoidance Grid</vt:lpstr>
      <vt:lpstr>PowerPoint Presentation</vt:lpstr>
      <vt:lpstr>PowerPoint Presentation</vt:lpstr>
      <vt:lpstr>PowerPoint Presentation</vt:lpstr>
      <vt:lpstr>PowerPoint Presentation</vt:lpstr>
      <vt:lpstr>Test Framework:  Structural Overview</vt:lpstr>
      <vt:lpstr>Test Framework Setup</vt:lpstr>
      <vt:lpstr>Examples:  Maze Solver  Storm Avoidance</vt:lpstr>
      <vt:lpstr>Example:  Simple maze</vt:lpstr>
      <vt:lpstr>Example:  Storm</vt:lpstr>
      <vt:lpstr>Rules of the Air Introduction</vt:lpstr>
      <vt:lpstr>UAS Traffic Management Concept</vt:lpstr>
      <vt:lpstr>Rule engine</vt:lpstr>
      <vt:lpstr>Rules of the Air:  Converging Maneuver  Head On Approach  Overtake</vt:lpstr>
      <vt:lpstr>Converging Maneuver - Trigger</vt:lpstr>
      <vt:lpstr>Converging Maneuver - Resolution</vt:lpstr>
      <vt:lpstr>Converging Maneuver – Leave condition</vt:lpstr>
      <vt:lpstr>Example:  Converging Maneuver</vt:lpstr>
      <vt:lpstr>Head On Approach - Trigger</vt:lpstr>
      <vt:lpstr>Head On Approach - Resolution</vt:lpstr>
      <vt:lpstr>Example:  Head On Approach</vt:lpstr>
      <vt:lpstr>Overtake Maneuver - Trigger</vt:lpstr>
      <vt:lpstr>Overtake Maneuver - Resolution</vt:lpstr>
      <vt:lpstr>Overtake Maneuver – Leave Condition</vt:lpstr>
      <vt:lpstr>Example:   Overtake Maneuver </vt:lpstr>
      <vt:lpstr>Different speed:   Overtake Maneuver </vt:lpstr>
      <vt:lpstr>How different are:  Cooperative vs. Noncooperative   Multi-Collision  Situations</vt:lpstr>
      <vt:lpstr>Cooperative separation scenario</vt:lpstr>
      <vt:lpstr>Example:   Cooperative separation scenario</vt:lpstr>
      <vt:lpstr>Non-cooperative separation scenario</vt:lpstr>
      <vt:lpstr>Example:   Non-cooperative separation scenario</vt:lpstr>
      <vt:lpstr>Performance:   Non-cooperative separation scenario</vt:lpstr>
      <vt:lpstr>PowerPoint Presentation</vt:lpstr>
      <vt:lpstr>Q&amp;A Session</vt:lpstr>
    </vt:vector>
  </TitlesOfParts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Gomola, Alojz</dc:creator>
  <cp:lastModifiedBy>Gomola, Alojz (Alojz Gomola)</cp:lastModifiedBy>
  <cp:revision>220</cp:revision>
  <cp:lastPrinted>2015-07-29T21:30:37Z</cp:lastPrinted>
  <dcterms:created xsi:type="dcterms:W3CDTF">2017-09-21T08:49:16Z</dcterms:created>
  <dcterms:modified xsi:type="dcterms:W3CDTF">2019-01-25T17:27:05Z</dcterms:modified>
  <cp:contentStatus>Draft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ocIndexRef">
    <vt:lpwstr>32119aae-57f2-4d7d-a307-88f2055e1be6</vt:lpwstr>
  </property>
  <property fmtid="{D5CDD505-2E9C-101B-9397-08002B2CF9AE}" pid="3" name="bjSaver">
    <vt:lpwstr>C6yyvslE/cipFLfbT8VtR7D11cRej5tm </vt:lpwstr>
  </property>
  <property fmtid="{D5CDD505-2E9C-101B-9397-08002B2CF9AE}" pid="4" name="bjDocumentLabelXML">
    <vt:lpwstr>&lt;?xml version="1.0" encoding="us-ascii"?&gt;&lt;sisl xmlns:xsi="http://www.w3.org/2001/XMLSchema-instance" xmlns:xsd="http://www.w3.org/2001/XMLSchema" sislVersion="0" policy="bf276872-af07-4968-a71d-1c83e80bd0bf" xmlns="http://www.boldonjames.com/2008/01/sie/i</vt:lpwstr>
  </property>
  <property fmtid="{D5CDD505-2E9C-101B-9397-08002B2CF9AE}" pid="5" name="bjDocumentLabelXML-0">
    <vt:lpwstr>nternal/label"&gt;&lt;element uid="id_protectivemarking_protect" value="" /&gt;&lt;/sisl&gt;</vt:lpwstr>
  </property>
  <property fmtid="{D5CDD505-2E9C-101B-9397-08002B2CF9AE}" pid="6" name="bjDocumentSecurityLabel">
    <vt:lpwstr>Honeywell Internal</vt:lpwstr>
  </property>
  <property fmtid="{D5CDD505-2E9C-101B-9397-08002B2CF9AE}" pid="7" name="BJClassification">
    <vt:lpwstr>Honeywell Internal</vt:lpwstr>
  </property>
</Properties>
</file>